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75" r:id="rId4"/>
    <p:sldId id="258" r:id="rId5"/>
    <p:sldId id="268" r:id="rId6"/>
    <p:sldId id="267" r:id="rId7"/>
    <p:sldId id="259" r:id="rId8"/>
    <p:sldId id="260" r:id="rId9"/>
    <p:sldId id="261" r:id="rId10"/>
    <p:sldId id="262" r:id="rId11"/>
    <p:sldId id="264" r:id="rId12"/>
    <p:sldId id="265" r:id="rId13"/>
    <p:sldId id="269" r:id="rId14"/>
    <p:sldId id="270" r:id="rId15"/>
    <p:sldId id="276" r:id="rId16"/>
    <p:sldId id="277" r:id="rId17"/>
    <p:sldId id="279" r:id="rId18"/>
    <p:sldId id="280" r:id="rId19"/>
    <p:sldId id="281" r:id="rId20"/>
    <p:sldId id="278" r:id="rId21"/>
    <p:sldId id="271" r:id="rId22"/>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8" name="Naslov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sl-SI" smtClean="0"/>
              <a:t>Uredite slog naslova matrice</a:t>
            </a:r>
            <a:endParaRPr kumimoji="0" lang="en-US"/>
          </a:p>
        </p:txBody>
      </p:sp>
      <p:sp>
        <p:nvSpPr>
          <p:cNvPr id="28" name="Ograda datuma 27"/>
          <p:cNvSpPr>
            <a:spLocks noGrp="1"/>
          </p:cNvSpPr>
          <p:nvPr>
            <p:ph type="dt" sz="half" idx="10"/>
          </p:nvPr>
        </p:nvSpPr>
        <p:spPr/>
        <p:txBody>
          <a:bodyPr/>
          <a:lstStyle/>
          <a:p>
            <a:fld id="{1A287A25-A6D2-4767-81A0-B0B830228FA9}" type="datetimeFigureOut">
              <a:rPr lang="sl-SI" smtClean="0"/>
              <a:pPr/>
              <a:t>21.9.2015</a:t>
            </a:fld>
            <a:endParaRPr lang="sl-SI"/>
          </a:p>
        </p:txBody>
      </p:sp>
      <p:sp>
        <p:nvSpPr>
          <p:cNvPr id="17" name="Ograda noge 16"/>
          <p:cNvSpPr>
            <a:spLocks noGrp="1"/>
          </p:cNvSpPr>
          <p:nvPr>
            <p:ph type="ftr" sz="quarter" idx="11"/>
          </p:nvPr>
        </p:nvSpPr>
        <p:spPr/>
        <p:txBody>
          <a:bodyPr/>
          <a:lstStyle/>
          <a:p>
            <a:endParaRPr lang="sl-SI"/>
          </a:p>
        </p:txBody>
      </p:sp>
      <p:sp>
        <p:nvSpPr>
          <p:cNvPr id="29" name="Ograda številke diapozitiva 28"/>
          <p:cNvSpPr>
            <a:spLocks noGrp="1"/>
          </p:cNvSpPr>
          <p:nvPr>
            <p:ph type="sldNum" sz="quarter" idx="12"/>
          </p:nvPr>
        </p:nvSpPr>
        <p:spPr/>
        <p:txBody>
          <a:bodyPr/>
          <a:lstStyle/>
          <a:p>
            <a:fld id="{7E989DF4-856D-48E5-A6BC-CD61E728BC26}" type="slidenum">
              <a:rPr lang="sl-SI" smtClean="0"/>
              <a:pPr/>
              <a:t>‹#›</a:t>
            </a:fld>
            <a:endParaRPr lang="sl-SI"/>
          </a:p>
        </p:txBody>
      </p:sp>
      <p:sp>
        <p:nvSpPr>
          <p:cNvPr id="9" name="Podnaslov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Uredite slog podnaslova matrice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A287A25-A6D2-4767-81A0-B0B830228FA9}" type="datetimeFigureOut">
              <a:rPr lang="sl-SI" smtClean="0"/>
              <a:pPr/>
              <a:t>21.9.2015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E989DF4-856D-48E5-A6BC-CD61E728BC26}"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Uredite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A287A25-A6D2-4767-81A0-B0B830228FA9}" type="datetimeFigureOut">
              <a:rPr lang="sl-SI" smtClean="0"/>
              <a:pPr/>
              <a:t>21.9.2015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E989DF4-856D-48E5-A6BC-CD61E728BC26}"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A287A25-A6D2-4767-81A0-B0B830228FA9}" type="datetimeFigureOut">
              <a:rPr lang="sl-SI" smtClean="0"/>
              <a:pPr/>
              <a:t>21.9.2015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E989DF4-856D-48E5-A6BC-CD61E728BC26}"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3">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sl-SI" smtClean="0"/>
              <a:t>Uredite slog naslova matrice</a:t>
            </a:r>
            <a:endParaRPr kumimoji="0" lang="en-US"/>
          </a:p>
        </p:txBody>
      </p:sp>
      <p:sp>
        <p:nvSpPr>
          <p:cNvPr id="3" name="Ograda besedila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Uredite sloge besedila matrice</a:t>
            </a:r>
          </a:p>
        </p:txBody>
      </p:sp>
      <p:sp>
        <p:nvSpPr>
          <p:cNvPr id="4" name="Ograda datuma 3"/>
          <p:cNvSpPr>
            <a:spLocks noGrp="1"/>
          </p:cNvSpPr>
          <p:nvPr>
            <p:ph type="dt" sz="half" idx="10"/>
          </p:nvPr>
        </p:nvSpPr>
        <p:spPr/>
        <p:txBody>
          <a:bodyPr/>
          <a:lstStyle/>
          <a:p>
            <a:fld id="{1A287A25-A6D2-4767-81A0-B0B830228FA9}" type="datetimeFigureOut">
              <a:rPr lang="sl-SI" smtClean="0"/>
              <a:pPr/>
              <a:t>21.9.2015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a:xfrm>
            <a:off x="7924800" y="6416675"/>
            <a:ext cx="762000" cy="365125"/>
          </a:xfrm>
        </p:spPr>
        <p:txBody>
          <a:bodyPr/>
          <a:lstStyle/>
          <a:p>
            <a:fld id="{7E989DF4-856D-48E5-A6BC-CD61E728BC26}"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vsebine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1A287A25-A6D2-4767-81A0-B0B830228FA9}" type="datetimeFigureOut">
              <a:rPr lang="sl-SI" smtClean="0"/>
              <a:pPr/>
              <a:t>21.9.2015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E989DF4-856D-48E5-A6BC-CD61E728BC26}"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lstStyle>
          <a:p>
            <a:r>
              <a:rPr kumimoji="0" lang="sl-SI" smtClean="0"/>
              <a:t>Uredite slog naslova matrice</a:t>
            </a:r>
            <a:endParaRPr kumimoji="0" lang="en-US"/>
          </a:p>
        </p:txBody>
      </p:sp>
      <p:sp>
        <p:nvSpPr>
          <p:cNvPr id="3" name="Ograda besedila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sp>
        <p:nvSpPr>
          <p:cNvPr id="4" name="Ograda besedila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sp>
        <p:nvSpPr>
          <p:cNvPr id="5" name="Ograda vsebine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1A287A25-A6D2-4767-81A0-B0B830228FA9}" type="datetimeFigureOut">
              <a:rPr lang="sl-SI" smtClean="0"/>
              <a:pPr/>
              <a:t>21.9.2015</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7E989DF4-856D-48E5-A6BC-CD61E728BC26}"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datuma 2"/>
          <p:cNvSpPr>
            <a:spLocks noGrp="1"/>
          </p:cNvSpPr>
          <p:nvPr>
            <p:ph type="dt" sz="half" idx="10"/>
          </p:nvPr>
        </p:nvSpPr>
        <p:spPr/>
        <p:txBody>
          <a:bodyPr/>
          <a:lstStyle/>
          <a:p>
            <a:fld id="{1A287A25-A6D2-4767-81A0-B0B830228FA9}" type="datetimeFigureOut">
              <a:rPr lang="sl-SI" smtClean="0"/>
              <a:pPr/>
              <a:t>21.9.2015</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7E989DF4-856D-48E5-A6BC-CD61E728BC26}"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1A287A25-A6D2-4767-81A0-B0B830228FA9}" type="datetimeFigureOut">
              <a:rPr lang="sl-SI" smtClean="0"/>
              <a:pPr/>
              <a:t>21.9.2015</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7E989DF4-856D-48E5-A6BC-CD61E728BC26}"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sl-SI" smtClean="0"/>
              <a:t>Uredite slog naslova matrice</a:t>
            </a:r>
            <a:endParaRPr kumimoji="0" lang="en-US"/>
          </a:p>
        </p:txBody>
      </p:sp>
      <p:sp>
        <p:nvSpPr>
          <p:cNvPr id="3" name="Ograda besedila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Uredite sloge besedila matrice</a:t>
            </a:r>
          </a:p>
        </p:txBody>
      </p:sp>
      <p:sp>
        <p:nvSpPr>
          <p:cNvPr id="4" name="Ograda vsebine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1A287A25-A6D2-4767-81A0-B0B830228FA9}" type="datetimeFigureOut">
              <a:rPr lang="sl-SI" smtClean="0"/>
              <a:pPr/>
              <a:t>21.9.2015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E989DF4-856D-48E5-A6BC-CD61E728BC26}"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sl-SI" smtClean="0"/>
              <a:t>Uredite slog naslova matrice</a:t>
            </a:r>
            <a:endParaRPr kumimoji="0" lang="en-US"/>
          </a:p>
        </p:txBody>
      </p:sp>
      <p:sp>
        <p:nvSpPr>
          <p:cNvPr id="3" name="Ograda slik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sl-SI" smtClean="0">
                <a:solidFill>
                  <a:schemeClr val="lt1"/>
                </a:solidFill>
                <a:latin typeface="+mn-lt"/>
                <a:ea typeface="+mn-ea"/>
                <a:cs typeface="+mn-cs"/>
              </a:rPr>
              <a:t>Kliknite ikono, če želite dodati sliko</a:t>
            </a:r>
            <a:endParaRPr kumimoji="0" lang="en-US" dirty="0">
              <a:solidFill>
                <a:schemeClr val="lt1"/>
              </a:solidFill>
              <a:latin typeface="+mn-lt"/>
              <a:ea typeface="+mn-ea"/>
              <a:cs typeface="+mn-cs"/>
            </a:endParaRPr>
          </a:p>
        </p:txBody>
      </p:sp>
      <p:sp>
        <p:nvSpPr>
          <p:cNvPr id="4" name="Ograda besedila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sl-SI" smtClean="0"/>
              <a:t>Uredite sloge besedila matrice</a:t>
            </a:r>
          </a:p>
        </p:txBody>
      </p:sp>
      <p:sp>
        <p:nvSpPr>
          <p:cNvPr id="5" name="Ograda datuma 4"/>
          <p:cNvSpPr>
            <a:spLocks noGrp="1"/>
          </p:cNvSpPr>
          <p:nvPr>
            <p:ph type="dt" sz="half" idx="10"/>
          </p:nvPr>
        </p:nvSpPr>
        <p:spPr/>
        <p:txBody>
          <a:bodyPr/>
          <a:lstStyle/>
          <a:p>
            <a:fld id="{1A287A25-A6D2-4767-81A0-B0B830228FA9}" type="datetimeFigureOut">
              <a:rPr lang="sl-SI" smtClean="0"/>
              <a:pPr/>
              <a:t>21.9.2015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E989DF4-856D-48E5-A6BC-CD61E728BC26}"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grada naslova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sl-SI" smtClean="0"/>
              <a:t>Uredite slog naslova matrice</a:t>
            </a:r>
            <a:endParaRPr kumimoji="0" lang="en-US"/>
          </a:p>
        </p:txBody>
      </p:sp>
      <p:sp>
        <p:nvSpPr>
          <p:cNvPr id="13" name="Ograda besedila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sl-SI" smtClean="0"/>
              <a:t>Uredite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287A25-A6D2-4767-81A0-B0B830228FA9}" type="datetimeFigureOut">
              <a:rPr lang="sl-SI" smtClean="0"/>
              <a:pPr/>
              <a:t>21.9.2015</a:t>
            </a:fld>
            <a:endParaRPr lang="sl-SI"/>
          </a:p>
        </p:txBody>
      </p:sp>
      <p:sp>
        <p:nvSpPr>
          <p:cNvPr id="3" name="Ograda no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sl-SI"/>
          </a:p>
        </p:txBody>
      </p:sp>
      <p:sp>
        <p:nvSpPr>
          <p:cNvPr id="23" name="Ograda številke diapoz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E989DF4-856D-48E5-A6BC-CD61E728BC26}" type="slidenum">
              <a:rPr lang="sl-SI" smtClean="0"/>
              <a:pPr/>
              <a:t>‹#›</a:t>
            </a:fld>
            <a:endParaRPr lang="sl-SI"/>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34961" y="1098322"/>
            <a:ext cx="8229600" cy="1571600"/>
          </a:xfrm>
        </p:spPr>
        <p:txBody>
          <a:bodyPr>
            <a:normAutofit fontScale="90000"/>
          </a:bodyPr>
          <a:lstStyle/>
          <a:p>
            <a:r>
              <a:rPr lang="sl-SI" sz="8000" dirty="0" smtClean="0">
                <a:solidFill>
                  <a:schemeClr val="tx1"/>
                </a:solidFill>
                <a:latin typeface="Monotype Corsiva" panose="03010101010201010101" pitchFamily="66" charset="0"/>
              </a:rPr>
              <a:t>Kromatografija</a:t>
            </a:r>
            <a:endParaRPr lang="sl-SI" sz="8000" dirty="0">
              <a:solidFill>
                <a:schemeClr val="tx1"/>
              </a:solidFill>
              <a:latin typeface="Monotype Corsiva" panose="03010101010201010101" pitchFamily="66" charset="0"/>
            </a:endParaRPr>
          </a:p>
        </p:txBody>
      </p:sp>
      <p:sp>
        <p:nvSpPr>
          <p:cNvPr id="3" name="Podnaslov 2"/>
          <p:cNvSpPr>
            <a:spLocks noGrp="1"/>
          </p:cNvSpPr>
          <p:nvPr>
            <p:ph type="subTitle" idx="1"/>
          </p:nvPr>
        </p:nvSpPr>
        <p:spPr>
          <a:xfrm>
            <a:off x="1227137" y="2708920"/>
            <a:ext cx="6400800" cy="3265654"/>
          </a:xfrm>
        </p:spPr>
        <p:txBody>
          <a:bodyPr>
            <a:noAutofit/>
          </a:bodyPr>
          <a:lstStyle/>
          <a:p>
            <a:pPr>
              <a:spcBef>
                <a:spcPct val="0"/>
              </a:spcBef>
            </a:pPr>
            <a:r>
              <a:rPr lang="sl-SI" sz="3600" b="1" cap="all" dirty="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rPr>
              <a:t>Navodila za </a:t>
            </a:r>
            <a:r>
              <a:rPr lang="sl-SI" sz="3600" b="1" cap="all" dirty="0" smtClean="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rPr>
              <a:t>izvedbo</a:t>
            </a:r>
          </a:p>
          <a:p>
            <a:pPr algn="l">
              <a:defRPr/>
            </a:pPr>
            <a:r>
              <a:rPr lang="sl-SI" altLang="sl-SI" sz="1100" dirty="0" smtClean="0"/>
              <a:t> </a:t>
            </a:r>
            <a:endParaRPr lang="sl-SI" altLang="sl-SI" sz="1100" dirty="0"/>
          </a:p>
          <a:p>
            <a:pPr>
              <a:spcBef>
                <a:spcPct val="0"/>
              </a:spcBef>
            </a:pPr>
            <a:endParaRPr lang="sl-SI" sz="2400" b="1" cap="all" dirty="0" smtClean="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a:p>
            <a:pPr>
              <a:spcBef>
                <a:spcPct val="0"/>
              </a:spcBef>
            </a:pPr>
            <a:endParaRPr lang="sl-SI" sz="2400" b="1" cap="all" dirty="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a:p>
            <a:pPr>
              <a:spcBef>
                <a:spcPct val="0"/>
              </a:spcBef>
            </a:pPr>
            <a:endParaRPr lang="sl-SI" sz="2400" b="1" cap="all" dirty="0" smtClean="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a:p>
            <a:pPr>
              <a:spcBef>
                <a:spcPct val="0"/>
              </a:spcBef>
            </a:pPr>
            <a:endParaRPr lang="sl-SI" sz="2400" b="1" cap="all" dirty="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a:p>
            <a:pPr>
              <a:spcBef>
                <a:spcPct val="0"/>
              </a:spcBef>
            </a:pPr>
            <a:endParaRPr lang="sl-SI" sz="2400" b="1" cap="all" dirty="0" smtClean="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a:p>
            <a:pPr>
              <a:spcBef>
                <a:spcPct val="0"/>
              </a:spcBef>
            </a:pPr>
            <a:endParaRPr lang="sl-SI" sz="2400" b="1" cap="all" dirty="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a:p>
            <a:pPr>
              <a:spcBef>
                <a:spcPct val="0"/>
              </a:spcBef>
            </a:pPr>
            <a:endParaRPr lang="sl-SI" sz="2400" b="1" cap="all" dirty="0" smtClean="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a:p>
            <a:pPr>
              <a:spcBef>
                <a:spcPct val="0"/>
              </a:spcBef>
            </a:pPr>
            <a:r>
              <a:rPr lang="sl-SI" sz="2400" b="1" cap="all" dirty="0" smtClean="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rPr>
              <a:t>Višnja gora, 19. 2. 2015 </a:t>
            </a:r>
          </a:p>
          <a:p>
            <a:pPr>
              <a:spcBef>
                <a:spcPct val="0"/>
              </a:spcBef>
            </a:pPr>
            <a:endParaRPr lang="sl-SI" sz="3600" b="1" cap="all" dirty="0" smtClean="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a:p>
            <a:pPr>
              <a:spcBef>
                <a:spcPct val="0"/>
              </a:spcBef>
            </a:pPr>
            <a:endParaRPr lang="sl-SI" sz="3600" b="1" cap="all" dirty="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a:p>
            <a:pPr>
              <a:spcBef>
                <a:spcPct val="0"/>
              </a:spcBef>
            </a:pPr>
            <a:endParaRPr lang="sl-SI" sz="3600" b="1" cap="all" dirty="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0521" y="116632"/>
            <a:ext cx="24479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avokotnik 4"/>
          <p:cNvSpPr/>
          <p:nvPr/>
        </p:nvSpPr>
        <p:spPr>
          <a:xfrm>
            <a:off x="2263761" y="836712"/>
            <a:ext cx="4572000" cy="523220"/>
          </a:xfrm>
          <a:prstGeom prst="rect">
            <a:avLst/>
          </a:prstGeom>
        </p:spPr>
        <p:txBody>
          <a:bodyPr>
            <a:spAutoFit/>
          </a:bodyPr>
          <a:lstStyle/>
          <a:p>
            <a:pPr algn="ctr"/>
            <a:r>
              <a:rPr lang="sl-SI" sz="1400" dirty="0">
                <a:solidFill>
                  <a:schemeClr val="bg1"/>
                </a:solidFill>
              </a:rPr>
              <a:t>Cesta občine </a:t>
            </a:r>
            <a:r>
              <a:rPr lang="sl-SI" sz="1400" dirty="0" err="1">
                <a:solidFill>
                  <a:schemeClr val="bg1"/>
                </a:solidFill>
              </a:rPr>
              <a:t>Hirschaid</a:t>
            </a:r>
            <a:r>
              <a:rPr lang="sl-SI" sz="1400" dirty="0">
                <a:solidFill>
                  <a:schemeClr val="bg1"/>
                </a:solidFill>
              </a:rPr>
              <a:t> 1</a:t>
            </a:r>
            <a:br>
              <a:rPr lang="sl-SI" sz="1400" dirty="0">
                <a:solidFill>
                  <a:schemeClr val="bg1"/>
                </a:solidFill>
              </a:rPr>
            </a:br>
            <a:r>
              <a:rPr lang="sl-SI" sz="1400" dirty="0">
                <a:solidFill>
                  <a:schemeClr val="bg1"/>
                </a:solidFill>
              </a:rPr>
              <a:t>1295 Ivančna Gorica</a:t>
            </a:r>
          </a:p>
        </p:txBody>
      </p:sp>
      <p:pic>
        <p:nvPicPr>
          <p:cNvPr id="39" name="Slika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386" y="3717032"/>
            <a:ext cx="2984194" cy="1946904"/>
          </a:xfrm>
          <a:prstGeom prst="rect">
            <a:avLst/>
          </a:prstGeom>
        </p:spPr>
      </p:pic>
    </p:spTree>
    <p:extLst>
      <p:ext uri="{BB962C8B-B14F-4D97-AF65-F5344CB8AC3E}">
        <p14:creationId xmlns:p14="http://schemas.microsoft.com/office/powerpoint/2010/main" val="2878769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4400" cap="all" dirty="0">
                <a:solidFill>
                  <a:schemeClr val="tx1"/>
                </a:solidFill>
                <a:effectLst>
                  <a:outerShdw blurRad="127000" dist="200000" dir="2700000" algn="tl" rotWithShape="0">
                    <a:srgbClr val="000000">
                      <a:alpha val="30000"/>
                    </a:srgbClr>
                  </a:outerShdw>
                </a:effectLst>
                <a:latin typeface="Monotype Corsiva" panose="03010101010201010101" pitchFamily="66" charset="0"/>
              </a:rPr>
              <a:t>Postopek</a:t>
            </a:r>
            <a:endParaRPr lang="sl-SI" dirty="0"/>
          </a:p>
        </p:txBody>
      </p:sp>
      <p:sp>
        <p:nvSpPr>
          <p:cNvPr id="3" name="Ograda vsebine 2"/>
          <p:cNvSpPr>
            <a:spLocks noGrp="1"/>
          </p:cNvSpPr>
          <p:nvPr>
            <p:ph idx="1"/>
          </p:nvPr>
        </p:nvSpPr>
        <p:spPr/>
        <p:txBody>
          <a:bodyPr/>
          <a:lstStyle/>
          <a:p>
            <a:pPr marL="137160" indent="0">
              <a:buNone/>
            </a:pPr>
            <a:r>
              <a:rPr lang="sl-SI" dirty="0" smtClean="0"/>
              <a:t>4. </a:t>
            </a:r>
            <a:r>
              <a:rPr lang="sl-SI" dirty="0"/>
              <a:t>Č</a:t>
            </a:r>
            <a:r>
              <a:rPr lang="sl-SI" dirty="0" smtClean="0"/>
              <a:t>ez nekaj časa se tekočina obarva. </a:t>
            </a:r>
          </a:p>
          <a:p>
            <a:pPr marL="137160" indent="0">
              <a:buNone/>
            </a:pPr>
            <a:r>
              <a:rPr lang="sl-SI" dirty="0"/>
              <a:t>5. </a:t>
            </a:r>
            <a:r>
              <a:rPr lang="sl-SI" dirty="0" smtClean="0"/>
              <a:t>Sedaj tekočino </a:t>
            </a:r>
            <a:r>
              <a:rPr lang="sl-SI" dirty="0"/>
              <a:t>prelij v lonček.</a:t>
            </a:r>
          </a:p>
          <a:p>
            <a:pPr marL="137160" indent="0">
              <a:buNone/>
            </a:pPr>
            <a:endParaRPr lang="sl-SI" dirty="0"/>
          </a:p>
        </p:txBody>
      </p:sp>
      <p:grpSp>
        <p:nvGrpSpPr>
          <p:cNvPr id="7" name="Skupina 6"/>
          <p:cNvGrpSpPr/>
          <p:nvPr/>
        </p:nvGrpSpPr>
        <p:grpSpPr>
          <a:xfrm>
            <a:off x="0" y="4437112"/>
            <a:ext cx="9144000" cy="2420889"/>
            <a:chOff x="0" y="4437112"/>
            <a:chExt cx="9144000" cy="2420889"/>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37112"/>
              <a:ext cx="3227851" cy="2420888"/>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7080" y="4437112"/>
              <a:ext cx="3227851" cy="2420888"/>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6149" y="4437113"/>
              <a:ext cx="3227851" cy="2420888"/>
            </a:xfrm>
            <a:prstGeom prst="rect">
              <a:avLst/>
            </a:prstGeom>
          </p:spPr>
        </p:pic>
      </p:grpSp>
    </p:spTree>
    <p:extLst>
      <p:ext uri="{BB962C8B-B14F-4D97-AF65-F5344CB8AC3E}">
        <p14:creationId xmlns:p14="http://schemas.microsoft.com/office/powerpoint/2010/main" val="994472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4000" cap="all" dirty="0">
                <a:solidFill>
                  <a:schemeClr val="tx1"/>
                </a:solidFill>
                <a:effectLst>
                  <a:outerShdw blurRad="127000" dist="200000" dir="2700000" algn="tl" rotWithShape="0">
                    <a:srgbClr val="000000">
                      <a:alpha val="30000"/>
                    </a:srgbClr>
                  </a:outerShdw>
                </a:effectLst>
                <a:latin typeface="Monotype Corsiva" panose="03010101010201010101" pitchFamily="66" charset="0"/>
              </a:rPr>
              <a:t>Postopek</a:t>
            </a:r>
            <a:endParaRPr lang="sl-SI" dirty="0"/>
          </a:p>
        </p:txBody>
      </p:sp>
      <p:sp>
        <p:nvSpPr>
          <p:cNvPr id="3" name="Ograda vsebine 2"/>
          <p:cNvSpPr>
            <a:spLocks noGrp="1"/>
          </p:cNvSpPr>
          <p:nvPr>
            <p:ph idx="1"/>
          </p:nvPr>
        </p:nvSpPr>
        <p:spPr>
          <a:xfrm>
            <a:off x="539552" y="1268760"/>
            <a:ext cx="8229600" cy="4709160"/>
          </a:xfrm>
        </p:spPr>
        <p:txBody>
          <a:bodyPr/>
          <a:lstStyle/>
          <a:p>
            <a:pPr marL="137160" indent="0">
              <a:buNone/>
            </a:pPr>
            <a:r>
              <a:rPr lang="sl-SI" dirty="0" smtClean="0"/>
              <a:t>6. Na lonček namestimo žličko. Na žličko obesimo trak iz filtrirnega papirja. Trak mora biti pomočen v raztopino. Najbolje je da se ne dotika dna lončka. Nikakor se ne sme dotikati sten lončka. Čez dan ali dva poglej rezultate poskusa. Trak se bo obarval, ker bodo po njem potovala barvila, ki so topna v alkoholu. Traku z barvili rečemo kromatogram.</a:t>
            </a:r>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4536439"/>
            <a:ext cx="3085225" cy="2313919"/>
          </a:xfrm>
          <a:prstGeom prst="rect">
            <a:avLst/>
          </a:prstGeom>
        </p:spPr>
      </p:pic>
      <p:cxnSp>
        <p:nvCxnSpPr>
          <p:cNvPr id="6" name="Raven puščični povezovalnik 5"/>
          <p:cNvCxnSpPr/>
          <p:nvPr/>
        </p:nvCxnSpPr>
        <p:spPr>
          <a:xfrm>
            <a:off x="4283968" y="4365104"/>
            <a:ext cx="72008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085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4000" cap="all" dirty="0">
                <a:solidFill>
                  <a:schemeClr val="tx1"/>
                </a:solidFill>
                <a:effectLst>
                  <a:outerShdw blurRad="127000" dist="200000" dir="2700000" algn="tl" rotWithShape="0">
                    <a:srgbClr val="000000">
                      <a:alpha val="30000"/>
                    </a:srgbClr>
                  </a:outerShdw>
                </a:effectLst>
                <a:latin typeface="Monotype Corsiva" panose="03010101010201010101" pitchFamily="66" charset="0"/>
              </a:rPr>
              <a:t>Postopek</a:t>
            </a:r>
            <a:endParaRPr lang="sl-SI" dirty="0"/>
          </a:p>
        </p:txBody>
      </p:sp>
      <p:sp>
        <p:nvSpPr>
          <p:cNvPr id="3" name="Ograda vsebine 2"/>
          <p:cNvSpPr>
            <a:spLocks noGrp="1"/>
          </p:cNvSpPr>
          <p:nvPr>
            <p:ph idx="1"/>
          </p:nvPr>
        </p:nvSpPr>
        <p:spPr/>
        <p:txBody>
          <a:bodyPr/>
          <a:lstStyle/>
          <a:p>
            <a:pPr marL="137160" indent="0">
              <a:buNone/>
            </a:pPr>
            <a:r>
              <a:rPr lang="sl-SI" dirty="0" smtClean="0"/>
              <a:t>7. Poskus ponovi, samo namesto alkohola uporabi vodo iz pipe. Dobil boš kromatogram barvil, ki so topna v vodi. </a:t>
            </a:r>
          </a:p>
          <a:p>
            <a:pPr marL="137160" indent="0">
              <a:buNone/>
            </a:pPr>
            <a:r>
              <a:rPr lang="sl-SI" dirty="0" smtClean="0"/>
              <a:t>8. Oba poskusa ponovi z notranjimi </a:t>
            </a:r>
            <a:r>
              <a:rPr lang="sl-SI" dirty="0" err="1" smtClean="0"/>
              <a:t>luskolisti</a:t>
            </a:r>
            <a:r>
              <a:rPr lang="sl-SI" dirty="0" smtClean="0"/>
              <a:t> (to so sočne plasti znotraj čebule). </a:t>
            </a:r>
          </a:p>
          <a:p>
            <a:pPr marL="137160" indent="0">
              <a:buNone/>
            </a:pPr>
            <a:endParaRPr lang="sl-SI" dirty="0"/>
          </a:p>
          <a:p>
            <a:pPr marL="137160" indent="0">
              <a:buNone/>
            </a:pPr>
            <a:r>
              <a:rPr lang="sl-SI" dirty="0" smtClean="0"/>
              <a:t>Poskus moramo narediti z alkoholom in z vodo zato, ker se nekatera barvila dobro raztapljajo v alkoholu, druga pa v vodi. </a:t>
            </a:r>
            <a:endParaRPr lang="sl-SI" dirty="0"/>
          </a:p>
        </p:txBody>
      </p:sp>
    </p:spTree>
    <p:extLst>
      <p:ext uri="{BB962C8B-B14F-4D97-AF65-F5344CB8AC3E}">
        <p14:creationId xmlns:p14="http://schemas.microsoft.com/office/powerpoint/2010/main" val="1540198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000" cap="all" dirty="0" smtClean="0">
                <a:solidFill>
                  <a:schemeClr val="tx1"/>
                </a:solidFill>
                <a:effectLst>
                  <a:outerShdw blurRad="127000" dist="200000" dir="2700000" algn="tl" rotWithShape="0">
                    <a:srgbClr val="000000">
                      <a:alpha val="30000"/>
                    </a:srgbClr>
                  </a:outerShdw>
                </a:effectLst>
                <a:latin typeface="Monotype Corsiva" panose="03010101010201010101" pitchFamily="66" charset="0"/>
              </a:rPr>
              <a:t>Rezultati </a:t>
            </a:r>
            <a:endParaRPr lang="sl-SI" sz="4000" cap="all" dirty="0">
              <a:solidFill>
                <a:schemeClr val="tx1"/>
              </a:solidFill>
              <a:effectLst>
                <a:outerShdw blurRad="127000" dist="200000" dir="2700000" algn="tl" rotWithShape="0">
                  <a:srgbClr val="000000">
                    <a:alpha val="30000"/>
                  </a:srgbClr>
                </a:outerShdw>
              </a:effectLst>
              <a:latin typeface="Monotype Corsiva" panose="03010101010201010101" pitchFamily="66" charset="0"/>
            </a:endParaRPr>
          </a:p>
        </p:txBody>
      </p:sp>
      <p:sp>
        <p:nvSpPr>
          <p:cNvPr id="3" name="Ograda vsebine 2"/>
          <p:cNvSpPr>
            <a:spLocks noGrp="1"/>
          </p:cNvSpPr>
          <p:nvPr>
            <p:ph idx="1"/>
          </p:nvPr>
        </p:nvSpPr>
        <p:spPr/>
        <p:txBody>
          <a:bodyPr>
            <a:normAutofit/>
          </a:bodyPr>
          <a:lstStyle/>
          <a:p>
            <a:pPr marL="137160" indent="0">
              <a:buNone/>
            </a:pPr>
            <a:r>
              <a:rPr lang="sl-SI" dirty="0" smtClean="0"/>
              <a:t>Zgoraj opisane poskuse smo izvedli desetkrat. Pri poskusih smo uporabili ptujski </a:t>
            </a:r>
            <a:r>
              <a:rPr lang="sl-SI" dirty="0" err="1" smtClean="0"/>
              <a:t>lük</a:t>
            </a:r>
            <a:r>
              <a:rPr lang="sl-SI" dirty="0" smtClean="0"/>
              <a:t>. Dobili smo naslednje rezultate: </a:t>
            </a:r>
          </a:p>
          <a:p>
            <a:pPr>
              <a:buFont typeface="Wingdings" panose="05000000000000000000" pitchFamily="2" charset="2"/>
              <a:buChar char="v"/>
            </a:pPr>
            <a:r>
              <a:rPr lang="sl-SI" dirty="0" smtClean="0"/>
              <a:t>Zunanji </a:t>
            </a:r>
            <a:r>
              <a:rPr lang="sl-SI" dirty="0" err="1" smtClean="0"/>
              <a:t>luskolisti</a:t>
            </a:r>
            <a:r>
              <a:rPr lang="sl-SI" dirty="0" smtClean="0"/>
              <a:t> vsebujejo veliko rjavega barvila, nekaj rumenega in malo vijoličnega. </a:t>
            </a:r>
          </a:p>
          <a:p>
            <a:pPr>
              <a:buFont typeface="Wingdings" panose="05000000000000000000" pitchFamily="2" charset="2"/>
              <a:buChar char="v"/>
            </a:pPr>
            <a:r>
              <a:rPr lang="sl-SI" dirty="0" smtClean="0"/>
              <a:t>Notranji </a:t>
            </a:r>
            <a:r>
              <a:rPr lang="sl-SI" dirty="0" err="1" smtClean="0"/>
              <a:t>luskolisti</a:t>
            </a:r>
            <a:r>
              <a:rPr lang="sl-SI" dirty="0" smtClean="0"/>
              <a:t> vsebujejo: vijolično barvilo, malo pa tudi rumenega in zelenega barvila. </a:t>
            </a:r>
          </a:p>
          <a:p>
            <a:pPr>
              <a:buFont typeface="Wingdings" panose="05000000000000000000" pitchFamily="2" charset="2"/>
              <a:buChar char="v"/>
            </a:pPr>
            <a:r>
              <a:rPr lang="sl-SI" dirty="0" smtClean="0"/>
              <a:t>Rjava barvila se zelo dobro raztapljajo v vodi, ostala barvila pa bolje v alkoholu, kar je lepo razvidno s spodnje slike. </a:t>
            </a:r>
          </a:p>
          <a:p>
            <a:pPr>
              <a:buFont typeface="Wingdings" panose="05000000000000000000" pitchFamily="2" charset="2"/>
              <a:buChar char="v"/>
            </a:pPr>
            <a:endParaRPr lang="sl-SI" dirty="0"/>
          </a:p>
        </p:txBody>
      </p:sp>
    </p:spTree>
    <p:extLst>
      <p:ext uri="{BB962C8B-B14F-4D97-AF65-F5344CB8AC3E}">
        <p14:creationId xmlns:p14="http://schemas.microsoft.com/office/powerpoint/2010/main" val="2349005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843808" y="842151"/>
            <a:ext cx="3217547" cy="769441"/>
          </a:xfrm>
          <a:prstGeom prst="rect">
            <a:avLst/>
          </a:prstGeom>
        </p:spPr>
        <p:txBody>
          <a:bodyPr wrap="none">
            <a:spAutoFit/>
          </a:bodyPr>
          <a:lstStyle/>
          <a:p>
            <a:r>
              <a:rPr lang="sl-SI" sz="4400" cap="all" dirty="0">
                <a:effectLst>
                  <a:outerShdw blurRad="127000" dist="200000" dir="2700000" algn="tl" rotWithShape="0">
                    <a:srgbClr val="000000">
                      <a:alpha val="30000"/>
                    </a:srgbClr>
                  </a:outerShdw>
                </a:effectLst>
                <a:latin typeface="Monotype Corsiva" panose="03010101010201010101" pitchFamily="66" charset="0"/>
              </a:rPr>
              <a:t>Rezultati </a:t>
            </a:r>
            <a:endParaRPr lang="sl-SI" sz="4400" dirty="0"/>
          </a:p>
        </p:txBody>
      </p:sp>
      <p:sp>
        <p:nvSpPr>
          <p:cNvPr id="4" name="PoljeZBesedilom 3"/>
          <p:cNvSpPr txBox="1"/>
          <p:nvPr/>
        </p:nvSpPr>
        <p:spPr>
          <a:xfrm>
            <a:off x="2194681" y="6381328"/>
            <a:ext cx="4248472" cy="369332"/>
          </a:xfrm>
          <a:prstGeom prst="rect">
            <a:avLst/>
          </a:prstGeom>
          <a:noFill/>
        </p:spPr>
        <p:txBody>
          <a:bodyPr wrap="square" rtlCol="0">
            <a:spAutoFit/>
          </a:bodyPr>
          <a:lstStyle/>
          <a:p>
            <a:r>
              <a:rPr lang="sl-SI" dirty="0" smtClean="0">
                <a:latin typeface="Monotype Corsiva" panose="03010101010201010101" pitchFamily="66" charset="0"/>
              </a:rPr>
              <a:t>BARVILA NOTRANJIH LUSKOLISTOV</a:t>
            </a:r>
            <a:endParaRPr lang="sl-SI" dirty="0">
              <a:latin typeface="Monotype Corsiva" panose="03010101010201010101" pitchFamily="66" charset="0"/>
            </a:endParaRPr>
          </a:p>
        </p:txBody>
      </p:sp>
      <p:sp>
        <p:nvSpPr>
          <p:cNvPr id="5" name="PoljeZBesedilom 4"/>
          <p:cNvSpPr txBox="1"/>
          <p:nvPr/>
        </p:nvSpPr>
        <p:spPr>
          <a:xfrm>
            <a:off x="2626729" y="1708232"/>
            <a:ext cx="3816424" cy="369332"/>
          </a:xfrm>
          <a:prstGeom prst="rect">
            <a:avLst/>
          </a:prstGeom>
          <a:noFill/>
        </p:spPr>
        <p:txBody>
          <a:bodyPr wrap="square" rtlCol="0">
            <a:spAutoFit/>
          </a:bodyPr>
          <a:lstStyle/>
          <a:p>
            <a:r>
              <a:rPr lang="sl-SI" dirty="0" smtClean="0">
                <a:latin typeface="Monotype Corsiva" panose="03010101010201010101" pitchFamily="66" charset="0"/>
              </a:rPr>
              <a:t>BARVILA ZUNANJIH LUSKOLISTOV</a:t>
            </a:r>
            <a:endParaRPr lang="sl-SI" dirty="0">
              <a:latin typeface="Monotype Corsiva" panose="03010101010201010101" pitchFamily="66" charset="0"/>
            </a:endParaRPr>
          </a:p>
        </p:txBody>
      </p:sp>
      <p:sp>
        <p:nvSpPr>
          <p:cNvPr id="53" name="PoljeZBesedilom 52"/>
          <p:cNvSpPr txBox="1"/>
          <p:nvPr/>
        </p:nvSpPr>
        <p:spPr>
          <a:xfrm>
            <a:off x="3591230" y="3316050"/>
            <a:ext cx="792088" cy="400110"/>
          </a:xfrm>
          <a:prstGeom prst="rect">
            <a:avLst/>
          </a:prstGeom>
          <a:noFill/>
        </p:spPr>
        <p:txBody>
          <a:bodyPr wrap="square" rtlCol="0">
            <a:spAutoFit/>
          </a:bodyPr>
          <a:lstStyle/>
          <a:p>
            <a:r>
              <a:rPr lang="sl-SI" sz="1000" dirty="0" smtClean="0"/>
              <a:t>ZELENO BARVILO</a:t>
            </a:r>
            <a:endParaRPr lang="sl-SI" sz="1000" dirty="0"/>
          </a:p>
        </p:txBody>
      </p:sp>
      <p:grpSp>
        <p:nvGrpSpPr>
          <p:cNvPr id="66" name="Skupina 65"/>
          <p:cNvGrpSpPr/>
          <p:nvPr/>
        </p:nvGrpSpPr>
        <p:grpSpPr>
          <a:xfrm>
            <a:off x="107504" y="1933853"/>
            <a:ext cx="8288124" cy="4543420"/>
            <a:chOff x="107504" y="1933853"/>
            <a:chExt cx="8288124" cy="4543420"/>
          </a:xfrm>
        </p:grpSpPr>
        <p:grpSp>
          <p:nvGrpSpPr>
            <p:cNvPr id="48" name="Skupina 47"/>
            <p:cNvGrpSpPr/>
            <p:nvPr/>
          </p:nvGrpSpPr>
          <p:grpSpPr>
            <a:xfrm>
              <a:off x="386874" y="1933853"/>
              <a:ext cx="8008754" cy="4543420"/>
              <a:chOff x="386874" y="1933853"/>
              <a:chExt cx="8008754" cy="4543420"/>
            </a:xfrm>
          </p:grpSpPr>
          <p:grpSp>
            <p:nvGrpSpPr>
              <p:cNvPr id="24" name="Skupina 23"/>
              <p:cNvGrpSpPr/>
              <p:nvPr/>
            </p:nvGrpSpPr>
            <p:grpSpPr>
              <a:xfrm>
                <a:off x="386874" y="2223679"/>
                <a:ext cx="7779509" cy="4016322"/>
                <a:chOff x="791580" y="2847966"/>
                <a:chExt cx="7779509" cy="4016322"/>
              </a:xfrm>
            </p:grpSpPr>
            <p:grpSp>
              <p:nvGrpSpPr>
                <p:cNvPr id="12" name="Skupina 11"/>
                <p:cNvGrpSpPr/>
                <p:nvPr/>
              </p:nvGrpSpPr>
              <p:grpSpPr>
                <a:xfrm>
                  <a:off x="1547664" y="2847966"/>
                  <a:ext cx="6156176" cy="4016322"/>
                  <a:chOff x="1547664" y="2847966"/>
                  <a:chExt cx="6156176" cy="4016322"/>
                </a:xfrm>
              </p:grpSpPr>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847966"/>
                    <a:ext cx="6156176" cy="4016322"/>
                  </a:xfrm>
                  <a:prstGeom prst="rect">
                    <a:avLst/>
                  </a:prstGeom>
                </p:spPr>
              </p:pic>
              <p:sp>
                <p:nvSpPr>
                  <p:cNvPr id="8" name="PoljeZBesedilom 7"/>
                  <p:cNvSpPr txBox="1"/>
                  <p:nvPr/>
                </p:nvSpPr>
                <p:spPr>
                  <a:xfrm>
                    <a:off x="1547664" y="5949280"/>
                    <a:ext cx="1368152" cy="369332"/>
                  </a:xfrm>
                  <a:prstGeom prst="rect">
                    <a:avLst/>
                  </a:prstGeom>
                  <a:noFill/>
                </p:spPr>
                <p:txBody>
                  <a:bodyPr wrap="square" rtlCol="0">
                    <a:spAutoFit/>
                  </a:bodyPr>
                  <a:lstStyle/>
                  <a:p>
                    <a:r>
                      <a:rPr lang="sl-SI" dirty="0" smtClean="0">
                        <a:latin typeface="Monotype Corsiva" panose="03010101010201010101" pitchFamily="66" charset="0"/>
                      </a:rPr>
                      <a:t>ALKOHOL</a:t>
                    </a:r>
                    <a:endParaRPr lang="sl-SI" dirty="0">
                      <a:latin typeface="Monotype Corsiva" panose="03010101010201010101" pitchFamily="66" charset="0"/>
                    </a:endParaRPr>
                  </a:p>
                </p:txBody>
              </p:sp>
              <p:sp>
                <p:nvSpPr>
                  <p:cNvPr id="9" name="PoljeZBesedilom 8"/>
                  <p:cNvSpPr txBox="1"/>
                  <p:nvPr/>
                </p:nvSpPr>
                <p:spPr>
                  <a:xfrm>
                    <a:off x="3059832" y="5949280"/>
                    <a:ext cx="936104" cy="369332"/>
                  </a:xfrm>
                  <a:prstGeom prst="rect">
                    <a:avLst/>
                  </a:prstGeom>
                  <a:noFill/>
                </p:spPr>
                <p:txBody>
                  <a:bodyPr wrap="square" rtlCol="0">
                    <a:spAutoFit/>
                  </a:bodyPr>
                  <a:lstStyle/>
                  <a:p>
                    <a:r>
                      <a:rPr lang="sl-SI" dirty="0" smtClean="0">
                        <a:latin typeface="Monotype Corsiva" panose="03010101010201010101" pitchFamily="66" charset="0"/>
                      </a:rPr>
                      <a:t>VODA</a:t>
                    </a:r>
                    <a:endParaRPr lang="sl-SI" dirty="0">
                      <a:latin typeface="Monotype Corsiva" panose="03010101010201010101" pitchFamily="66" charset="0"/>
                    </a:endParaRPr>
                  </a:p>
                </p:txBody>
              </p:sp>
              <p:sp>
                <p:nvSpPr>
                  <p:cNvPr id="10" name="Pravokotnik 9"/>
                  <p:cNvSpPr/>
                  <p:nvPr/>
                </p:nvSpPr>
                <p:spPr>
                  <a:xfrm>
                    <a:off x="6522106" y="5949280"/>
                    <a:ext cx="1181734" cy="369332"/>
                  </a:xfrm>
                  <a:prstGeom prst="rect">
                    <a:avLst/>
                  </a:prstGeom>
                </p:spPr>
                <p:txBody>
                  <a:bodyPr wrap="none">
                    <a:spAutoFit/>
                  </a:bodyPr>
                  <a:lstStyle/>
                  <a:p>
                    <a:r>
                      <a:rPr lang="sl-SI" dirty="0">
                        <a:latin typeface="Monotype Corsiva" panose="03010101010201010101" pitchFamily="66" charset="0"/>
                      </a:rPr>
                      <a:t>ALKOHOL</a:t>
                    </a:r>
                  </a:p>
                </p:txBody>
              </p:sp>
              <p:sp>
                <p:nvSpPr>
                  <p:cNvPr id="11" name="Pravokotnik 10"/>
                  <p:cNvSpPr/>
                  <p:nvPr/>
                </p:nvSpPr>
                <p:spPr>
                  <a:xfrm>
                    <a:off x="5580112" y="5949280"/>
                    <a:ext cx="774571" cy="369332"/>
                  </a:xfrm>
                  <a:prstGeom prst="rect">
                    <a:avLst/>
                  </a:prstGeom>
                </p:spPr>
                <p:txBody>
                  <a:bodyPr wrap="none">
                    <a:spAutoFit/>
                  </a:bodyPr>
                  <a:lstStyle/>
                  <a:p>
                    <a:r>
                      <a:rPr lang="sl-SI" dirty="0">
                        <a:latin typeface="Monotype Corsiva" panose="03010101010201010101" pitchFamily="66" charset="0"/>
                      </a:rPr>
                      <a:t>VODA</a:t>
                    </a:r>
                  </a:p>
                </p:txBody>
              </p:sp>
            </p:grpSp>
            <p:sp>
              <p:nvSpPr>
                <p:cNvPr id="13" name="PoljeZBesedilom 12"/>
                <p:cNvSpPr txBox="1"/>
                <p:nvPr/>
              </p:nvSpPr>
              <p:spPr>
                <a:xfrm>
                  <a:off x="791580" y="5324049"/>
                  <a:ext cx="792088" cy="307777"/>
                </a:xfrm>
                <a:prstGeom prst="rect">
                  <a:avLst/>
                </a:prstGeom>
                <a:noFill/>
              </p:spPr>
              <p:txBody>
                <a:bodyPr wrap="square" rtlCol="0">
                  <a:spAutoFit/>
                </a:bodyPr>
                <a:lstStyle/>
                <a:p>
                  <a:r>
                    <a:rPr lang="sl-SI" sz="1400" dirty="0" smtClean="0">
                      <a:latin typeface="Monotype Corsiva" panose="03010101010201010101" pitchFamily="66" charset="0"/>
                    </a:rPr>
                    <a:t>START</a:t>
                  </a:r>
                  <a:endParaRPr lang="sl-SI" sz="1400" dirty="0">
                    <a:latin typeface="Monotype Corsiva" panose="03010101010201010101" pitchFamily="66" charset="0"/>
                  </a:endParaRPr>
                </a:p>
              </p:txBody>
            </p:sp>
            <p:cxnSp>
              <p:nvCxnSpPr>
                <p:cNvPr id="15" name="Raven puščični povezovalnik 14"/>
                <p:cNvCxnSpPr/>
                <p:nvPr/>
              </p:nvCxnSpPr>
              <p:spPr>
                <a:xfrm flipV="1">
                  <a:off x="1547664" y="5395519"/>
                  <a:ext cx="648072" cy="104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p:cNvCxnSpPr>
                  <a:stCxn id="13" idx="3"/>
                </p:cNvCxnSpPr>
                <p:nvPr/>
              </p:nvCxnSpPr>
              <p:spPr>
                <a:xfrm>
                  <a:off x="1583668" y="5477938"/>
                  <a:ext cx="1764196" cy="22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Pravokotnik 17"/>
                <p:cNvSpPr/>
                <p:nvPr/>
              </p:nvSpPr>
              <p:spPr>
                <a:xfrm>
                  <a:off x="7905522" y="5293991"/>
                  <a:ext cx="665567" cy="307777"/>
                </a:xfrm>
                <a:prstGeom prst="rect">
                  <a:avLst/>
                </a:prstGeom>
              </p:spPr>
              <p:txBody>
                <a:bodyPr wrap="none">
                  <a:spAutoFit/>
                </a:bodyPr>
                <a:lstStyle/>
                <a:p>
                  <a:r>
                    <a:rPr lang="sl-SI" sz="1400" dirty="0">
                      <a:latin typeface="Monotype Corsiva" panose="03010101010201010101" pitchFamily="66" charset="0"/>
                    </a:rPr>
                    <a:t>START</a:t>
                  </a:r>
                </a:p>
              </p:txBody>
            </p:sp>
            <p:cxnSp>
              <p:nvCxnSpPr>
                <p:cNvPr id="20" name="Raven puščični povezovalnik 19"/>
                <p:cNvCxnSpPr/>
                <p:nvPr/>
              </p:nvCxnSpPr>
              <p:spPr>
                <a:xfrm flipH="1" flipV="1">
                  <a:off x="7235669" y="5421700"/>
                  <a:ext cx="720080" cy="52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aven puščični povezovalnik 21"/>
                <p:cNvCxnSpPr>
                  <a:stCxn id="18" idx="1"/>
                </p:cNvCxnSpPr>
                <p:nvPr/>
              </p:nvCxnSpPr>
              <p:spPr>
                <a:xfrm flipH="1" flipV="1">
                  <a:off x="6156176" y="5293991"/>
                  <a:ext cx="1749346" cy="153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5" name="PoljeZBesedilom 24"/>
              <p:cNvSpPr txBox="1"/>
              <p:nvPr/>
            </p:nvSpPr>
            <p:spPr>
              <a:xfrm>
                <a:off x="5628885" y="2532098"/>
                <a:ext cx="1206619" cy="246221"/>
              </a:xfrm>
              <a:prstGeom prst="rect">
                <a:avLst/>
              </a:prstGeom>
              <a:noFill/>
            </p:spPr>
            <p:txBody>
              <a:bodyPr wrap="square" rtlCol="0">
                <a:spAutoFit/>
              </a:bodyPr>
              <a:lstStyle/>
              <a:p>
                <a:r>
                  <a:rPr lang="sl-SI" sz="1000" dirty="0" smtClean="0"/>
                  <a:t>RJAVO BARVILO</a:t>
                </a:r>
                <a:endParaRPr lang="sl-SI" sz="1000" dirty="0"/>
              </a:p>
            </p:txBody>
          </p:sp>
          <p:grpSp>
            <p:nvGrpSpPr>
              <p:cNvPr id="41" name="Skupina 40"/>
              <p:cNvGrpSpPr/>
              <p:nvPr/>
            </p:nvGrpSpPr>
            <p:grpSpPr>
              <a:xfrm>
                <a:off x="6606005" y="3216023"/>
                <a:ext cx="1789623" cy="400110"/>
                <a:chOff x="7030849" y="3717032"/>
                <a:chExt cx="1789623" cy="400110"/>
              </a:xfrm>
            </p:grpSpPr>
            <p:sp>
              <p:nvSpPr>
                <p:cNvPr id="28" name="PoljeZBesedilom 27"/>
                <p:cNvSpPr txBox="1"/>
                <p:nvPr/>
              </p:nvSpPr>
              <p:spPr>
                <a:xfrm>
                  <a:off x="7812360" y="3717032"/>
                  <a:ext cx="1008112" cy="400110"/>
                </a:xfrm>
                <a:prstGeom prst="rect">
                  <a:avLst/>
                </a:prstGeom>
                <a:noFill/>
              </p:spPr>
              <p:txBody>
                <a:bodyPr wrap="square" rtlCol="0">
                  <a:spAutoFit/>
                </a:bodyPr>
                <a:lstStyle/>
                <a:p>
                  <a:r>
                    <a:rPr lang="sl-SI" sz="1000" dirty="0" smtClean="0"/>
                    <a:t>RUMENO BARVILO</a:t>
                  </a:r>
                  <a:endParaRPr lang="sl-SI" sz="1000" dirty="0"/>
                </a:p>
              </p:txBody>
            </p:sp>
            <p:cxnSp>
              <p:nvCxnSpPr>
                <p:cNvPr id="32" name="Raven puščični povezovalnik 31"/>
                <p:cNvCxnSpPr>
                  <a:stCxn id="28" idx="1"/>
                </p:cNvCxnSpPr>
                <p:nvPr/>
              </p:nvCxnSpPr>
              <p:spPr>
                <a:xfrm flipH="1">
                  <a:off x="7030849" y="3917087"/>
                  <a:ext cx="781511" cy="2000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Skupina 42"/>
              <p:cNvGrpSpPr/>
              <p:nvPr/>
            </p:nvGrpSpPr>
            <p:grpSpPr>
              <a:xfrm>
                <a:off x="6708268" y="4077922"/>
                <a:ext cx="1563483" cy="462564"/>
                <a:chOff x="7112973" y="4509120"/>
                <a:chExt cx="1563483" cy="462564"/>
              </a:xfrm>
            </p:grpSpPr>
            <p:sp>
              <p:nvSpPr>
                <p:cNvPr id="27" name="PoljeZBesedilom 26"/>
                <p:cNvSpPr txBox="1"/>
                <p:nvPr/>
              </p:nvSpPr>
              <p:spPr>
                <a:xfrm>
                  <a:off x="7703840" y="4509120"/>
                  <a:ext cx="972616" cy="400110"/>
                </a:xfrm>
                <a:prstGeom prst="rect">
                  <a:avLst/>
                </a:prstGeom>
                <a:noFill/>
              </p:spPr>
              <p:txBody>
                <a:bodyPr wrap="square" rtlCol="0">
                  <a:spAutoFit/>
                </a:bodyPr>
                <a:lstStyle/>
                <a:p>
                  <a:r>
                    <a:rPr lang="sl-SI" sz="1000" dirty="0" smtClean="0"/>
                    <a:t>VIJOLIČNO BARVILO</a:t>
                  </a:r>
                  <a:endParaRPr lang="sl-SI" sz="1000" dirty="0"/>
                </a:p>
              </p:txBody>
            </p:sp>
            <p:cxnSp>
              <p:nvCxnSpPr>
                <p:cNvPr id="34" name="Raven puščični povezovalnik 33"/>
                <p:cNvCxnSpPr/>
                <p:nvPr/>
              </p:nvCxnSpPr>
              <p:spPr>
                <a:xfrm flipH="1">
                  <a:off x="7112973" y="4667683"/>
                  <a:ext cx="672991" cy="3040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Desna puščica 38"/>
              <p:cNvSpPr/>
              <p:nvPr/>
            </p:nvSpPr>
            <p:spPr>
              <a:xfrm rot="3401866">
                <a:off x="4467211" y="2410408"/>
                <a:ext cx="1129648" cy="23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0" name="Desna puščica 39"/>
              <p:cNvSpPr/>
              <p:nvPr/>
            </p:nvSpPr>
            <p:spPr>
              <a:xfrm rot="7242576">
                <a:off x="2141334" y="2381257"/>
                <a:ext cx="1129648" cy="23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4" name="Desna puščica 43"/>
              <p:cNvSpPr/>
              <p:nvPr/>
            </p:nvSpPr>
            <p:spPr>
              <a:xfrm rot="13767309">
                <a:off x="2870103" y="5896128"/>
                <a:ext cx="927451" cy="23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5" name="Desna puščica 44"/>
              <p:cNvSpPr/>
              <p:nvPr/>
            </p:nvSpPr>
            <p:spPr>
              <a:xfrm rot="18301193">
                <a:off x="5569051" y="5924577"/>
                <a:ext cx="812937" cy="23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47" name="Raven puščični povezovalnik 46"/>
              <p:cNvCxnSpPr/>
              <p:nvPr/>
            </p:nvCxnSpPr>
            <p:spPr>
              <a:xfrm flipH="1">
                <a:off x="5628885" y="2778319"/>
                <a:ext cx="432471" cy="5066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9" name="PoljeZBesedilom 48"/>
            <p:cNvSpPr txBox="1"/>
            <p:nvPr/>
          </p:nvSpPr>
          <p:spPr>
            <a:xfrm>
              <a:off x="1110137" y="2428547"/>
              <a:ext cx="1206619" cy="246221"/>
            </a:xfrm>
            <a:prstGeom prst="rect">
              <a:avLst/>
            </a:prstGeom>
            <a:noFill/>
          </p:spPr>
          <p:txBody>
            <a:bodyPr wrap="square" rtlCol="0">
              <a:spAutoFit/>
            </a:bodyPr>
            <a:lstStyle/>
            <a:p>
              <a:r>
                <a:rPr lang="sl-SI" sz="1000" dirty="0" smtClean="0"/>
                <a:t>RJAVO BARVILO</a:t>
              </a:r>
              <a:endParaRPr lang="sl-SI" sz="1000" dirty="0"/>
            </a:p>
          </p:txBody>
        </p:sp>
        <p:cxnSp>
          <p:nvCxnSpPr>
            <p:cNvPr id="51" name="Raven puščični povezovalnik 50"/>
            <p:cNvCxnSpPr/>
            <p:nvPr/>
          </p:nvCxnSpPr>
          <p:spPr>
            <a:xfrm>
              <a:off x="1547664" y="2655208"/>
              <a:ext cx="360040" cy="7608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PoljeZBesedilom 51"/>
            <p:cNvSpPr txBox="1"/>
            <p:nvPr/>
          </p:nvSpPr>
          <p:spPr>
            <a:xfrm>
              <a:off x="3557965" y="4077922"/>
              <a:ext cx="858617" cy="400110"/>
            </a:xfrm>
            <a:prstGeom prst="rect">
              <a:avLst/>
            </a:prstGeom>
            <a:noFill/>
          </p:spPr>
          <p:txBody>
            <a:bodyPr wrap="square" rtlCol="0">
              <a:spAutoFit/>
            </a:bodyPr>
            <a:lstStyle/>
            <a:p>
              <a:r>
                <a:rPr lang="sl-SI" sz="1000" dirty="0" smtClean="0"/>
                <a:t>RUMENO BARVILO</a:t>
              </a:r>
              <a:endParaRPr lang="sl-SI" sz="1000" dirty="0"/>
            </a:p>
          </p:txBody>
        </p:sp>
        <p:sp>
          <p:nvSpPr>
            <p:cNvPr id="54" name="PoljeZBesedilom 53"/>
            <p:cNvSpPr txBox="1"/>
            <p:nvPr/>
          </p:nvSpPr>
          <p:spPr>
            <a:xfrm>
              <a:off x="107504" y="3316050"/>
              <a:ext cx="1002633" cy="400110"/>
            </a:xfrm>
            <a:prstGeom prst="rect">
              <a:avLst/>
            </a:prstGeom>
            <a:noFill/>
          </p:spPr>
          <p:txBody>
            <a:bodyPr wrap="square" rtlCol="0">
              <a:spAutoFit/>
            </a:bodyPr>
            <a:lstStyle/>
            <a:p>
              <a:r>
                <a:rPr lang="sl-SI" sz="1000" dirty="0" smtClean="0"/>
                <a:t>VIJOLIČNO BARVILO</a:t>
              </a:r>
              <a:endParaRPr lang="sl-SI" sz="1000" dirty="0"/>
            </a:p>
          </p:txBody>
        </p:sp>
        <p:cxnSp>
          <p:nvCxnSpPr>
            <p:cNvPr id="56" name="Raven puščični povezovalnik 55"/>
            <p:cNvCxnSpPr/>
            <p:nvPr/>
          </p:nvCxnSpPr>
          <p:spPr>
            <a:xfrm>
              <a:off x="1178962" y="3516105"/>
              <a:ext cx="728742" cy="1000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Raven puščični povezovalnik 57"/>
            <p:cNvCxnSpPr/>
            <p:nvPr/>
          </p:nvCxnSpPr>
          <p:spPr>
            <a:xfrm flipH="1">
              <a:off x="2061060" y="3516105"/>
              <a:ext cx="16634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Raven puščični povezovalnik 59"/>
            <p:cNvCxnSpPr/>
            <p:nvPr/>
          </p:nvCxnSpPr>
          <p:spPr>
            <a:xfrm flipH="1">
              <a:off x="3095560" y="3716160"/>
              <a:ext cx="628938" cy="432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Raven puščični povezovalnik 61"/>
            <p:cNvCxnSpPr>
              <a:stCxn id="52" idx="1"/>
            </p:cNvCxnSpPr>
            <p:nvPr/>
          </p:nvCxnSpPr>
          <p:spPr>
            <a:xfrm flipH="1">
              <a:off x="3203848" y="4277977"/>
              <a:ext cx="354117" cy="1105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Raven puščični povezovalnik 63"/>
            <p:cNvCxnSpPr>
              <a:stCxn id="52" idx="1"/>
            </p:cNvCxnSpPr>
            <p:nvPr/>
          </p:nvCxnSpPr>
          <p:spPr>
            <a:xfrm flipH="1" flipV="1">
              <a:off x="2194681" y="3616133"/>
              <a:ext cx="1363284" cy="6618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3140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602634"/>
          </a:xfrm>
        </p:spPr>
        <p:txBody>
          <a:bodyPr>
            <a:normAutofit/>
          </a:bodyPr>
          <a:lstStyle/>
          <a:p>
            <a:r>
              <a:rPr lang="sl-SI" sz="7200" dirty="0" smtClean="0">
                <a:latin typeface="Monotype Corsiva" pitchFamily="66" charset="0"/>
              </a:rPr>
              <a:t>Kromatografija zelenih listov</a:t>
            </a:r>
            <a:endParaRPr lang="sl-SI" sz="7200" dirty="0">
              <a:latin typeface="Monotype Corsiva"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400" cap="all" dirty="0">
                <a:solidFill>
                  <a:prstClr val="white"/>
                </a:solidFill>
                <a:effectLst>
                  <a:outerShdw blurRad="127000" dist="200000" dir="2700000" algn="tl" rotWithShape="0">
                    <a:srgbClr val="000000">
                      <a:alpha val="30000"/>
                    </a:srgbClr>
                  </a:outerShdw>
                </a:effectLst>
                <a:latin typeface="Monotype Corsiva" panose="03010101010201010101" pitchFamily="66" charset="0"/>
              </a:rPr>
              <a:t>Postopek</a:t>
            </a:r>
            <a:endParaRPr lang="sl-SI" sz="6000" dirty="0">
              <a:latin typeface="Monotype Corsiva" pitchFamily="66" charset="0"/>
            </a:endParaRPr>
          </a:p>
        </p:txBody>
      </p:sp>
      <p:sp>
        <p:nvSpPr>
          <p:cNvPr id="3" name="Ograda vsebine 2"/>
          <p:cNvSpPr>
            <a:spLocks noGrp="1"/>
          </p:cNvSpPr>
          <p:nvPr>
            <p:ph idx="1"/>
          </p:nvPr>
        </p:nvSpPr>
        <p:spPr/>
        <p:txBody>
          <a:bodyPr/>
          <a:lstStyle/>
          <a:p>
            <a:pPr marL="651510" indent="-514350">
              <a:buAutoNum type="arabicPeriod"/>
            </a:pPr>
            <a:r>
              <a:rPr lang="sl-SI" dirty="0" smtClean="0"/>
              <a:t>Najprej narežemo zelene čebulne liste v</a:t>
            </a:r>
          </a:p>
          <a:p>
            <a:pPr marL="137160" indent="0">
              <a:buNone/>
            </a:pPr>
            <a:r>
              <a:rPr lang="sl-SI" dirty="0" smtClean="0"/>
              <a:t>terilnico, nato dodamo malo vode in s </a:t>
            </a:r>
            <a:r>
              <a:rPr lang="sl-SI" dirty="0" err="1" smtClean="0"/>
              <a:t>pestilom</a:t>
            </a:r>
            <a:r>
              <a:rPr lang="sl-SI" dirty="0" smtClean="0"/>
              <a:t> naredimo 30 krogov.</a:t>
            </a:r>
            <a:endParaRPr lang="sl-SI" dirty="0"/>
          </a:p>
        </p:txBody>
      </p:sp>
      <p:pic>
        <p:nvPicPr>
          <p:cNvPr id="5" name="Slika 4" descr="C:\Users\HP Elite 8000\Documents\Scan0001.jpg"/>
          <p:cNvPicPr/>
          <p:nvPr/>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6246" t="11778" r="4658" b="7857"/>
          <a:stretch/>
        </p:blipFill>
        <p:spPr bwMode="auto">
          <a:xfrm rot="5400000">
            <a:off x="4900427" y="2812541"/>
            <a:ext cx="3231575" cy="4032449"/>
          </a:xfrm>
          <a:prstGeom prst="rect">
            <a:avLst/>
          </a:prstGeom>
          <a:noFill/>
          <a:ln w="9525" cap="flat" cmpd="sng" algn="ctr">
            <a:solidFill>
              <a:sysClr val="windowText" lastClr="000000"/>
            </a:solidFill>
            <a:prstDash val="solid"/>
            <a:round/>
            <a:headEnd type="none" w="med" len="med"/>
            <a:tailEnd type="none" w="med" len="med"/>
          </a:ln>
          <a:scene3d>
            <a:camera prst="perspectiveFront" fov="2700000">
              <a:rot lat="300000" lon="0" rev="0"/>
            </a:camera>
            <a:lightRig rig="threePt" dir="t"/>
          </a:scene3d>
          <a:extLst>
            <a:ext uri="{53640926-AAD7-44D8-BBD7-CCE9431645EC}">
              <a14:shadowObscured xmlns:a14="http://schemas.microsoft.com/office/drawing/2010/main"/>
            </a:ext>
          </a:extLst>
        </p:spPr>
      </p:pic>
      <p:pic>
        <p:nvPicPr>
          <p:cNvPr id="6" name="Slika 5" descr="C:\Users\HP Elite 8000\Documents\Scan0003.jpg"/>
          <p:cNvPicPr/>
          <p:nvPr/>
        </p:nvPicPr>
        <p:blipFill rotWithShape="1">
          <a:blip r:embed="rId4" cstate="print">
            <a:extLst>
              <a:ext uri="{BEBA8EAE-BF5A-486C-A8C5-ECC9F3942E4B}">
                <a14:imgProps xmlns:a14="http://schemas.microsoft.com/office/drawing/2010/main">
                  <a14:imgLayer r:embed="rId5">
                    <a14:imgEffect>
                      <a14:sharpenSoften amount="100000"/>
                    </a14:imgEffect>
                    <a14:imgEffect>
                      <a14:brightnessContrast bright="82000"/>
                    </a14:imgEffect>
                  </a14:imgLayer>
                </a14:imgProps>
              </a:ext>
              <a:ext uri="{28A0092B-C50C-407E-A947-70E740481C1C}">
                <a14:useLocalDpi xmlns:a14="http://schemas.microsoft.com/office/drawing/2010/main" val="0"/>
              </a:ext>
            </a:extLst>
          </a:blip>
          <a:srcRect l="5312" t="19427" r="5001" b="9685"/>
          <a:stretch/>
        </p:blipFill>
        <p:spPr bwMode="auto">
          <a:xfrm>
            <a:off x="251520" y="3140968"/>
            <a:ext cx="3456384" cy="3240360"/>
          </a:xfrm>
          <a:prstGeom prst="rect">
            <a:avLst/>
          </a:prstGeom>
          <a:noFill/>
          <a:ln>
            <a:solidFill>
              <a:schemeClr val="tx1"/>
            </a:solidFill>
          </a:ln>
          <a:extLst>
            <a:ext uri="{53640926-AAD7-44D8-BBD7-CCE9431645EC}">
              <a14:shadowObscured xmlns:a14="http://schemas.microsoft.com/office/drawing/2010/main"/>
            </a:ext>
          </a:extLst>
        </p:spPr>
      </p:pic>
      <p:sp>
        <p:nvSpPr>
          <p:cNvPr id="4" name="PoljeZBesedilom 3"/>
          <p:cNvSpPr txBox="1"/>
          <p:nvPr/>
        </p:nvSpPr>
        <p:spPr>
          <a:xfrm>
            <a:off x="271736" y="6444553"/>
            <a:ext cx="3312368" cy="369332"/>
          </a:xfrm>
          <a:prstGeom prst="rect">
            <a:avLst/>
          </a:prstGeom>
          <a:noFill/>
        </p:spPr>
        <p:txBody>
          <a:bodyPr wrap="square" rtlCol="0">
            <a:spAutoFit/>
          </a:bodyPr>
          <a:lstStyle/>
          <a:p>
            <a:r>
              <a:rPr lang="sl-SI" dirty="0" smtClean="0"/>
              <a:t>Slika 1: Rezanje zelenih listov.</a:t>
            </a:r>
            <a:endParaRPr lang="sl-SI" dirty="0"/>
          </a:p>
        </p:txBody>
      </p:sp>
      <p:sp>
        <p:nvSpPr>
          <p:cNvPr id="7" name="PoljeZBesedilom 6"/>
          <p:cNvSpPr txBox="1"/>
          <p:nvPr/>
        </p:nvSpPr>
        <p:spPr>
          <a:xfrm>
            <a:off x="4499990" y="6509269"/>
            <a:ext cx="4032449" cy="369332"/>
          </a:xfrm>
          <a:prstGeom prst="rect">
            <a:avLst/>
          </a:prstGeom>
          <a:noFill/>
        </p:spPr>
        <p:txBody>
          <a:bodyPr wrap="square" rtlCol="0">
            <a:spAutoFit/>
          </a:bodyPr>
          <a:lstStyle/>
          <a:p>
            <a:r>
              <a:rPr lang="sl-SI" dirty="0" smtClean="0"/>
              <a:t>Slika 2: Trenje listov v vodi.</a:t>
            </a:r>
            <a:endParaRPr lang="sl-SI"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2627784" y="332656"/>
            <a:ext cx="3312368" cy="769441"/>
          </a:xfrm>
          <a:prstGeom prst="rect">
            <a:avLst/>
          </a:prstGeom>
          <a:noFill/>
        </p:spPr>
        <p:txBody>
          <a:bodyPr wrap="square" rtlCol="0">
            <a:spAutoFit/>
          </a:bodyPr>
          <a:lstStyle/>
          <a:p>
            <a:r>
              <a:rPr lang="sl-SI" sz="4400" b="1" dirty="0" smtClean="0">
                <a:effectLst>
                  <a:outerShdw blurRad="38100" dist="38100" dir="2700000" algn="tl">
                    <a:srgbClr val="000000">
                      <a:alpha val="43137"/>
                    </a:srgbClr>
                  </a:outerShdw>
                </a:effectLst>
                <a:latin typeface="Monotype Corsiva" panose="03010101010201010101" pitchFamily="66" charset="0"/>
              </a:rPr>
              <a:t>POSTOPEK</a:t>
            </a:r>
            <a:endParaRPr lang="sl-SI" sz="4400" b="1" dirty="0">
              <a:effectLst>
                <a:outerShdw blurRad="38100" dist="38100" dir="2700000" algn="tl">
                  <a:srgbClr val="000000">
                    <a:alpha val="43137"/>
                  </a:srgbClr>
                </a:outerShdw>
              </a:effectLst>
              <a:latin typeface="Monotype Corsiva" panose="03010101010201010101" pitchFamily="66" charset="0"/>
            </a:endParaRPr>
          </a:p>
        </p:txBody>
      </p:sp>
      <p:sp>
        <p:nvSpPr>
          <p:cNvPr id="5" name="PoljeZBesedilom 4"/>
          <p:cNvSpPr txBox="1"/>
          <p:nvPr/>
        </p:nvSpPr>
        <p:spPr>
          <a:xfrm>
            <a:off x="359024" y="1772816"/>
            <a:ext cx="8101408" cy="2246769"/>
          </a:xfrm>
          <a:prstGeom prst="rect">
            <a:avLst/>
          </a:prstGeom>
          <a:noFill/>
        </p:spPr>
        <p:txBody>
          <a:bodyPr wrap="square" rtlCol="0">
            <a:spAutoFit/>
          </a:bodyPr>
          <a:lstStyle/>
          <a:p>
            <a:r>
              <a:rPr lang="sl-SI" sz="2800" dirty="0" smtClean="0"/>
              <a:t>2. Ko naredimo 30 krogov, se voda v terilnici obarva. </a:t>
            </a:r>
            <a:r>
              <a:rPr lang="sl-SI" sz="2800" dirty="0"/>
              <a:t>T</a:t>
            </a:r>
            <a:r>
              <a:rPr lang="sl-SI" sz="2800" dirty="0" smtClean="0"/>
              <a:t>o obarvano tekočino zlijemo v lonček.</a:t>
            </a:r>
          </a:p>
          <a:p>
            <a:r>
              <a:rPr lang="sl-SI" sz="2800" dirty="0" smtClean="0"/>
              <a:t>3. Nato vzamemo filtrirni papir in ga  prepognemo čez plastično žličko. Papir se mora dotikati tekočine.</a:t>
            </a:r>
            <a:endParaRPr lang="sl-SI" sz="2800" dirty="0"/>
          </a:p>
        </p:txBody>
      </p:sp>
      <p:pic>
        <p:nvPicPr>
          <p:cNvPr id="4" name="Slika 3" descr="Opis: C:\Users\HP Elite 8000\Documents\Scan0002.jpg"/>
          <p:cNvPicPr/>
          <p:nvPr/>
        </p:nvPicPr>
        <p:blipFill>
          <a:blip r:embed="rId2" cstate="print">
            <a:extLst>
              <a:ext uri="{BEBA8EAE-BF5A-486C-A8C5-ECC9F3942E4B}">
                <a14:imgProps xmlns:a14="http://schemas.microsoft.com/office/drawing/2010/main">
                  <a14:imgLayer r:embed="rId3">
                    <a14:imgEffect>
                      <a14:sharpenSoften amount="100000"/>
                    </a14:imgEffect>
                    <a14:imgEffect>
                      <a14:brightnessContrast bright="32000"/>
                    </a14:imgEffect>
                  </a14:imgLayer>
                </a14:imgProps>
              </a:ext>
              <a:ext uri="{28A0092B-C50C-407E-A947-70E740481C1C}">
                <a14:useLocalDpi xmlns:a14="http://schemas.microsoft.com/office/drawing/2010/main" val="0"/>
              </a:ext>
            </a:extLst>
          </a:blip>
          <a:srcRect l="12128" t="15364" r="5705" b="14151"/>
          <a:stretch>
            <a:fillRect/>
          </a:stretch>
        </p:blipFill>
        <p:spPr bwMode="auto">
          <a:xfrm>
            <a:off x="890464" y="3905347"/>
            <a:ext cx="2304256" cy="2448272"/>
          </a:xfrm>
          <a:prstGeom prst="rect">
            <a:avLst/>
          </a:prstGeom>
          <a:noFill/>
          <a:ln>
            <a:solidFill>
              <a:schemeClr val="tx1"/>
            </a:solidFill>
          </a:ln>
          <a:scene3d>
            <a:camera prst="orthographicFront">
              <a:rot lat="0" lon="0" rev="0"/>
            </a:camera>
            <a:lightRig rig="threePt" dir="t"/>
          </a:scene3d>
        </p:spPr>
      </p:pic>
      <p:pic>
        <p:nvPicPr>
          <p:cNvPr id="6" name="Slika 5" descr="C:\Users\HP Elite 8000\Documents\Scan0005.jpg"/>
          <p:cNvPicPr/>
          <p:nvPr/>
        </p:nvPicPr>
        <p:blipFill rotWithShape="1">
          <a:blip r:embed="rId4" cstate="print">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rcRect l="4516" t="42270" r="2242" b="3977"/>
          <a:stretch/>
        </p:blipFill>
        <p:spPr bwMode="auto">
          <a:xfrm>
            <a:off x="4932040" y="3933056"/>
            <a:ext cx="2736304" cy="2448272"/>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2" name="PoljeZBesedilom 1"/>
          <p:cNvSpPr txBox="1"/>
          <p:nvPr/>
        </p:nvSpPr>
        <p:spPr>
          <a:xfrm>
            <a:off x="107504" y="6381328"/>
            <a:ext cx="3870176" cy="369332"/>
          </a:xfrm>
          <a:prstGeom prst="rect">
            <a:avLst/>
          </a:prstGeom>
          <a:noFill/>
        </p:spPr>
        <p:txBody>
          <a:bodyPr wrap="square" rtlCol="0">
            <a:spAutoFit/>
          </a:bodyPr>
          <a:lstStyle/>
          <a:p>
            <a:r>
              <a:rPr lang="sl-SI" dirty="0" smtClean="0"/>
              <a:t>Slika 3: Tekočino zlijemo v lonček.</a:t>
            </a:r>
            <a:endParaRPr lang="sl-SI" dirty="0"/>
          </a:p>
        </p:txBody>
      </p:sp>
      <p:sp>
        <p:nvSpPr>
          <p:cNvPr id="7" name="PoljeZBesedilom 6"/>
          <p:cNvSpPr txBox="1"/>
          <p:nvPr/>
        </p:nvSpPr>
        <p:spPr>
          <a:xfrm>
            <a:off x="4022754" y="6353619"/>
            <a:ext cx="5013742" cy="369332"/>
          </a:xfrm>
          <a:prstGeom prst="rect">
            <a:avLst/>
          </a:prstGeom>
          <a:noFill/>
        </p:spPr>
        <p:txBody>
          <a:bodyPr wrap="square" rtlCol="0">
            <a:spAutoFit/>
          </a:bodyPr>
          <a:lstStyle/>
          <a:p>
            <a:r>
              <a:rPr lang="sl-SI" dirty="0" smtClean="0"/>
              <a:t>Slika 4: Barvila plezajo po filtrirnem papirju.</a:t>
            </a:r>
            <a:endParaRPr lang="sl-SI"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627784" y="548680"/>
            <a:ext cx="5904656" cy="769441"/>
          </a:xfrm>
          <a:prstGeom prst="rect">
            <a:avLst/>
          </a:prstGeom>
          <a:noFill/>
        </p:spPr>
        <p:txBody>
          <a:bodyPr wrap="square" rtlCol="0">
            <a:spAutoFit/>
          </a:bodyPr>
          <a:lstStyle/>
          <a:p>
            <a:r>
              <a:rPr lang="sl-SI" sz="4400" b="1" dirty="0" smtClean="0">
                <a:effectLst>
                  <a:outerShdw blurRad="38100" dist="38100" dir="2700000" algn="tl">
                    <a:srgbClr val="000000">
                      <a:alpha val="43137"/>
                    </a:srgbClr>
                  </a:outerShdw>
                </a:effectLst>
                <a:latin typeface="Monotype Corsiva" pitchFamily="66" charset="0"/>
              </a:rPr>
              <a:t>POSTOPEK</a:t>
            </a:r>
            <a:endParaRPr lang="sl-SI" sz="4400" b="1" dirty="0">
              <a:effectLst>
                <a:outerShdw blurRad="38100" dist="38100" dir="2700000" algn="tl">
                  <a:srgbClr val="000000">
                    <a:alpha val="43137"/>
                  </a:srgbClr>
                </a:outerShdw>
              </a:effectLst>
              <a:latin typeface="Monotype Corsiva" pitchFamily="66" charset="0"/>
            </a:endParaRPr>
          </a:p>
        </p:txBody>
      </p:sp>
      <p:sp>
        <p:nvSpPr>
          <p:cNvPr id="3" name="PoljeZBesedilom 2"/>
          <p:cNvSpPr txBox="1"/>
          <p:nvPr/>
        </p:nvSpPr>
        <p:spPr>
          <a:xfrm>
            <a:off x="467544" y="1916832"/>
            <a:ext cx="8280920" cy="2246769"/>
          </a:xfrm>
          <a:prstGeom prst="rect">
            <a:avLst/>
          </a:prstGeom>
          <a:noFill/>
        </p:spPr>
        <p:txBody>
          <a:bodyPr wrap="square" rtlCol="0">
            <a:spAutoFit/>
          </a:bodyPr>
          <a:lstStyle/>
          <a:p>
            <a:r>
              <a:rPr lang="sl-SI" sz="2800" dirty="0" smtClean="0"/>
              <a:t>4. Papir pustimo v vodi nekaj dni. </a:t>
            </a:r>
          </a:p>
          <a:p>
            <a:endParaRPr lang="sl-SI" sz="2800" dirty="0"/>
          </a:p>
          <a:p>
            <a:endParaRPr lang="sl-SI" sz="2800" dirty="0" smtClean="0"/>
          </a:p>
          <a:p>
            <a:r>
              <a:rPr lang="sl-SI" sz="2800" dirty="0" smtClean="0"/>
              <a:t>5. Ko se ta obarva, ga lahko vzamemo iz lončka in pogledamo rezultate.</a:t>
            </a:r>
            <a:endParaRPr lang="sl-SI"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555776" y="404664"/>
            <a:ext cx="5472608" cy="769441"/>
          </a:xfrm>
          <a:prstGeom prst="rect">
            <a:avLst/>
          </a:prstGeom>
          <a:noFill/>
        </p:spPr>
        <p:txBody>
          <a:bodyPr wrap="square" rtlCol="0">
            <a:spAutoFit/>
          </a:bodyPr>
          <a:lstStyle/>
          <a:p>
            <a:r>
              <a:rPr lang="sl-SI" sz="4400" b="1" dirty="0" smtClean="0">
                <a:effectLst>
                  <a:outerShdw blurRad="38100" dist="38100" dir="2700000" algn="tl">
                    <a:srgbClr val="000000">
                      <a:alpha val="43137"/>
                    </a:srgbClr>
                  </a:outerShdw>
                </a:effectLst>
                <a:latin typeface="Monotype Corsiva" pitchFamily="66" charset="0"/>
              </a:rPr>
              <a:t>REZULTATI</a:t>
            </a:r>
            <a:endParaRPr lang="sl-SI" sz="4400" b="1" dirty="0">
              <a:effectLst>
                <a:outerShdw blurRad="38100" dist="38100" dir="2700000" algn="tl">
                  <a:srgbClr val="000000">
                    <a:alpha val="43137"/>
                  </a:srgbClr>
                </a:outerShdw>
              </a:effectLst>
              <a:latin typeface="Monotype Corsiva" pitchFamily="66" charset="0"/>
            </a:endParaRPr>
          </a:p>
        </p:txBody>
      </p:sp>
      <p:sp>
        <p:nvSpPr>
          <p:cNvPr id="3" name="PoljeZBesedilom 2"/>
          <p:cNvSpPr txBox="1"/>
          <p:nvPr/>
        </p:nvSpPr>
        <p:spPr>
          <a:xfrm>
            <a:off x="899592" y="1772816"/>
            <a:ext cx="7560840" cy="5693866"/>
          </a:xfrm>
          <a:prstGeom prst="rect">
            <a:avLst/>
          </a:prstGeom>
          <a:noFill/>
        </p:spPr>
        <p:txBody>
          <a:bodyPr wrap="square" rtlCol="0">
            <a:spAutoFit/>
          </a:bodyPr>
          <a:lstStyle/>
          <a:p>
            <a:pPr marL="514350" indent="-514350">
              <a:buAutoNum type="arabicPeriod"/>
            </a:pPr>
            <a:r>
              <a:rPr lang="sl-SI" sz="2800" dirty="0" smtClean="0"/>
              <a:t>Raztopina z alkoholom: listek se obarva vijolično, roza, svetlo rjavo in svetlo zeleno ter zaznamo močan vonj po čebuli.</a:t>
            </a:r>
          </a:p>
          <a:p>
            <a:pPr marL="514350" indent="-514350">
              <a:buAutoNum type="arabicPeriod"/>
            </a:pPr>
            <a:endParaRPr lang="sl-SI" sz="2800" dirty="0" smtClean="0"/>
          </a:p>
          <a:p>
            <a:pPr marL="514350" indent="-514350">
              <a:buAutoNum type="arabicPeriod"/>
            </a:pPr>
            <a:r>
              <a:rPr lang="sl-SI" sz="2800" dirty="0" smtClean="0"/>
              <a:t>Raztopina z vodo: listek se obarva rjavo, rumeno in zeleno ter zaznamo šibak vonj po čebuli.</a:t>
            </a:r>
          </a:p>
          <a:p>
            <a:pPr marL="514350" indent="-514350">
              <a:buAutoNum type="arabicPeriod"/>
            </a:pPr>
            <a:endParaRPr lang="sl-SI" sz="2800" dirty="0" smtClean="0"/>
          </a:p>
          <a:p>
            <a:pPr marL="514350" indent="-514350">
              <a:buAutoNum type="arabicPeriod"/>
            </a:pPr>
            <a:endParaRPr lang="sl-SI" sz="2800" dirty="0" smtClean="0"/>
          </a:p>
          <a:p>
            <a:pPr marL="514350" indent="-514350">
              <a:buAutoNum type="arabicPeriod"/>
            </a:pPr>
            <a:endParaRPr lang="sl-SI" sz="2800" dirty="0" smtClean="0"/>
          </a:p>
          <a:p>
            <a:pPr marL="514350" indent="-514350">
              <a:buAutoNum type="arabicPeriod"/>
            </a:pPr>
            <a:endParaRPr lang="sl-SI" sz="2800" dirty="0" smtClean="0"/>
          </a:p>
          <a:p>
            <a:pPr marL="514350" indent="-514350">
              <a:buAutoNum type="arabicPeriod"/>
            </a:pPr>
            <a:endParaRPr lang="sl-SI" sz="2800" dirty="0" smtClean="0"/>
          </a:p>
          <a:p>
            <a:pPr marL="514350" indent="-514350">
              <a:buAutoNum type="arabicPeriod"/>
            </a:pPr>
            <a:endParaRPr lang="sl-SI"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pic>
        <p:nvPicPr>
          <p:cNvPr id="8" name="Ograda vsebine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44483" y="3501008"/>
            <a:ext cx="3404387" cy="2553290"/>
          </a:xfrm>
        </p:spPr>
      </p:pic>
      <p:sp>
        <p:nvSpPr>
          <p:cNvPr id="4" name="Naslov 1"/>
          <p:cNvSpPr txBox="1">
            <a:spLocks/>
          </p:cNvSpPr>
          <p:nvPr/>
        </p:nvSpPr>
        <p:spPr>
          <a:xfrm>
            <a:off x="434961" y="1098322"/>
            <a:ext cx="8229600" cy="15716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sl-SI" sz="8000" smtClean="0">
                <a:solidFill>
                  <a:schemeClr val="tx1"/>
                </a:solidFill>
                <a:latin typeface="Monotype Corsiva" panose="03010101010201010101" pitchFamily="66" charset="0"/>
              </a:rPr>
              <a:t>Kromatografija</a:t>
            </a:r>
            <a:endParaRPr lang="sl-SI" sz="8000" dirty="0">
              <a:solidFill>
                <a:schemeClr val="tx1"/>
              </a:solidFill>
              <a:latin typeface="Monotype Corsiva" panose="03010101010201010101" pitchFamily="66" charset="0"/>
            </a:endParaRPr>
          </a:p>
        </p:txBody>
      </p:sp>
      <p:sp>
        <p:nvSpPr>
          <p:cNvPr id="5" name="Podnaslov 2"/>
          <p:cNvSpPr txBox="1">
            <a:spLocks/>
          </p:cNvSpPr>
          <p:nvPr/>
        </p:nvSpPr>
        <p:spPr>
          <a:xfrm>
            <a:off x="323528" y="2652062"/>
            <a:ext cx="7488831" cy="3873282"/>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spcBef>
                <a:spcPct val="0"/>
              </a:spcBef>
              <a:buNone/>
            </a:pPr>
            <a:r>
              <a:rPr lang="sl-SI" altLang="sl-SI" sz="1200" dirty="0" smtClean="0"/>
              <a:t>           Predstavitev smo pripravili učenci in učenke naravoslovnega krožka:</a:t>
            </a:r>
          </a:p>
          <a:p>
            <a:pPr marL="137160" indent="0">
              <a:buNone/>
              <a:defRPr/>
            </a:pPr>
            <a:r>
              <a:rPr lang="sl-SI" altLang="sl-SI" sz="1200" dirty="0" smtClean="0"/>
              <a:t> Maša Zupančič, 9. r.,  Erna Žilić, 9. r., Veronika Groznik, 9. r., Ajda Ramšak, 9. r., Ajda Robida, 9. r.,</a:t>
            </a:r>
          </a:p>
          <a:p>
            <a:pPr marL="137160" indent="0">
              <a:buNone/>
              <a:defRPr/>
            </a:pPr>
            <a:r>
              <a:rPr lang="sl-SI" altLang="sl-SI" sz="1200" dirty="0" smtClean="0"/>
              <a:t> Neža Novak, 9. r., Luka Slapničar, 8. r.,</a:t>
            </a:r>
          </a:p>
          <a:p>
            <a:pPr marL="137160" indent="0">
              <a:buNone/>
              <a:defRPr/>
            </a:pPr>
            <a:r>
              <a:rPr lang="sl-SI" altLang="sl-SI" sz="1200" dirty="0" smtClean="0"/>
              <a:t> Žan </a:t>
            </a:r>
            <a:r>
              <a:rPr lang="sl-SI" altLang="sl-SI" sz="1200" dirty="0" err="1" smtClean="0"/>
              <a:t>Belić</a:t>
            </a:r>
            <a:r>
              <a:rPr lang="sl-SI" altLang="sl-SI" sz="1200" dirty="0" smtClean="0"/>
              <a:t>, 8. r., </a:t>
            </a:r>
            <a:r>
              <a:rPr lang="sl-SI" altLang="sl-SI" sz="1200" dirty="0" err="1" smtClean="0"/>
              <a:t>Anej</a:t>
            </a:r>
            <a:r>
              <a:rPr lang="sl-SI" altLang="sl-SI" sz="1200" dirty="0" smtClean="0"/>
              <a:t> Lužar, 8. r.,</a:t>
            </a:r>
            <a:endParaRPr lang="sl-SI" altLang="sl-SI" sz="1200" b="1" dirty="0" smtClean="0"/>
          </a:p>
          <a:p>
            <a:pPr marL="137160" indent="0">
              <a:buNone/>
              <a:defRPr/>
            </a:pPr>
            <a:r>
              <a:rPr lang="sl-SI" altLang="sl-SI" sz="1200" dirty="0" smtClean="0"/>
              <a:t> Anže Šparovec, 8. r.,  Neža Grum, 8. r.,</a:t>
            </a:r>
          </a:p>
          <a:p>
            <a:pPr marL="137160" indent="0">
              <a:buNone/>
              <a:defRPr/>
            </a:pPr>
            <a:r>
              <a:rPr lang="sl-SI" altLang="sl-SI" sz="1200" dirty="0" smtClean="0"/>
              <a:t> </a:t>
            </a:r>
            <a:r>
              <a:rPr lang="sl-SI" altLang="sl-SI" sz="1200" dirty="0" err="1" smtClean="0"/>
              <a:t>Majk</a:t>
            </a:r>
            <a:r>
              <a:rPr lang="sl-SI" altLang="sl-SI" sz="1200" dirty="0" smtClean="0"/>
              <a:t> Zupančič 6. r., Julija Novak 6. r.,         </a:t>
            </a:r>
          </a:p>
          <a:p>
            <a:pPr marL="137160" indent="0">
              <a:buNone/>
              <a:defRPr/>
            </a:pPr>
            <a:r>
              <a:rPr lang="sl-SI" altLang="sl-SI" sz="1200" dirty="0" smtClean="0"/>
              <a:t> Blaž  </a:t>
            </a:r>
            <a:r>
              <a:rPr lang="sl-SI" altLang="sl-SI" sz="1200" dirty="0" err="1" smtClean="0"/>
              <a:t>Garbas</a:t>
            </a:r>
            <a:r>
              <a:rPr lang="sl-SI" altLang="sl-SI" sz="1200" dirty="0"/>
              <a:t> </a:t>
            </a:r>
            <a:r>
              <a:rPr lang="sl-SI" altLang="sl-SI" sz="1200" dirty="0" smtClean="0"/>
              <a:t>6.r., Sebastjan </a:t>
            </a:r>
            <a:r>
              <a:rPr lang="sl-SI" altLang="sl-SI" sz="1200" dirty="0" err="1"/>
              <a:t>A</a:t>
            </a:r>
            <a:r>
              <a:rPr lang="sl-SI" altLang="sl-SI" sz="1200" dirty="0" err="1" smtClean="0"/>
              <a:t>vdić</a:t>
            </a:r>
            <a:r>
              <a:rPr lang="sl-SI" altLang="sl-SI" sz="1200" dirty="0" smtClean="0"/>
              <a:t> 6.r., </a:t>
            </a:r>
          </a:p>
          <a:p>
            <a:pPr marL="137160" indent="0">
              <a:buNone/>
              <a:defRPr/>
            </a:pPr>
            <a:r>
              <a:rPr lang="sl-SI" altLang="sl-SI" sz="1200" dirty="0"/>
              <a:t> </a:t>
            </a:r>
            <a:r>
              <a:rPr lang="sl-SI" altLang="sl-SI" sz="1200" dirty="0" smtClean="0"/>
              <a:t>Sara Gale 6.r., Patricija Germ 6.r.,</a:t>
            </a:r>
          </a:p>
          <a:p>
            <a:pPr marL="137160" indent="0">
              <a:buNone/>
              <a:defRPr/>
            </a:pPr>
            <a:r>
              <a:rPr lang="sl-SI" altLang="sl-SI" sz="1200" dirty="0"/>
              <a:t> </a:t>
            </a:r>
            <a:r>
              <a:rPr lang="sl-SI" altLang="sl-SI" sz="1200" dirty="0" smtClean="0"/>
              <a:t>Anže Gorjanc 6.r., Ines Gorše 6.r.,</a:t>
            </a:r>
          </a:p>
          <a:p>
            <a:pPr marL="137160" indent="0">
              <a:buNone/>
              <a:defRPr/>
            </a:pPr>
            <a:r>
              <a:rPr lang="sl-SI" altLang="sl-SI" sz="1200" dirty="0"/>
              <a:t> </a:t>
            </a:r>
            <a:r>
              <a:rPr lang="sl-SI" altLang="sl-SI" sz="1200" dirty="0" smtClean="0"/>
              <a:t>Nika Končar 6.r., Maruša Mlakar 6.r.,</a:t>
            </a:r>
          </a:p>
          <a:p>
            <a:pPr marL="137160" indent="0">
              <a:buNone/>
              <a:defRPr/>
            </a:pPr>
            <a:r>
              <a:rPr lang="sl-SI" altLang="sl-SI" sz="1200" dirty="0"/>
              <a:t> </a:t>
            </a:r>
            <a:r>
              <a:rPr lang="sl-SI" altLang="sl-SI" sz="1200" dirty="0" smtClean="0"/>
              <a:t>Mateja Mlakar 6.r., Eli Špela Pirnat 6.r., </a:t>
            </a:r>
          </a:p>
          <a:p>
            <a:pPr marL="137160" indent="0">
              <a:buNone/>
              <a:defRPr/>
            </a:pPr>
            <a:r>
              <a:rPr lang="sl-SI" altLang="sl-SI" sz="1200" dirty="0"/>
              <a:t> </a:t>
            </a:r>
            <a:r>
              <a:rPr lang="sl-SI" altLang="sl-SI" sz="1200" dirty="0" smtClean="0"/>
              <a:t>Neja </a:t>
            </a:r>
            <a:r>
              <a:rPr lang="sl-SI" altLang="sl-SI" sz="1200" dirty="0" err="1" smtClean="0"/>
              <a:t>Planko</a:t>
            </a:r>
            <a:r>
              <a:rPr lang="sl-SI" altLang="sl-SI" sz="1200" dirty="0" smtClean="0"/>
              <a:t> 6.r., Gregor Primc 6.r., </a:t>
            </a:r>
          </a:p>
          <a:p>
            <a:pPr marL="137160" indent="0">
              <a:buNone/>
              <a:defRPr/>
            </a:pPr>
            <a:r>
              <a:rPr lang="sl-SI" sz="1200" b="1" cap="all" dirty="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rPr>
              <a:t> </a:t>
            </a:r>
            <a:r>
              <a:rPr lang="sl-SI" altLang="sl-SI" sz="1200" dirty="0"/>
              <a:t>in mentorice</a:t>
            </a:r>
            <a:r>
              <a:rPr lang="sl-SI" altLang="sl-SI" sz="1200" dirty="0" smtClean="0"/>
              <a:t>: </a:t>
            </a:r>
            <a:r>
              <a:rPr lang="sl-SI" altLang="sl-SI" sz="1200" dirty="0"/>
              <a:t>Ana </a:t>
            </a:r>
            <a:r>
              <a:rPr lang="sl-SI" altLang="sl-SI" sz="1200" dirty="0" err="1" smtClean="0"/>
              <a:t>Šimac</a:t>
            </a:r>
            <a:endParaRPr lang="sl-SI" altLang="sl-SI" sz="1200" dirty="0" smtClean="0"/>
          </a:p>
          <a:p>
            <a:pPr marL="137160" indent="0">
              <a:buNone/>
              <a:defRPr/>
            </a:pPr>
            <a:r>
              <a:rPr lang="sl-SI" sz="1200" b="1" cap="all" dirty="0" smtClean="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rPr>
              <a:t>                           </a:t>
            </a:r>
            <a:r>
              <a:rPr lang="sl-SI" altLang="sl-SI" sz="1200" dirty="0" smtClean="0"/>
              <a:t>Darinka Dremelj</a:t>
            </a:r>
          </a:p>
          <a:p>
            <a:pPr marL="137160" indent="0">
              <a:buNone/>
              <a:defRPr/>
            </a:pPr>
            <a:r>
              <a:rPr lang="sl-SI" sz="1200" b="1" cap="all" dirty="0" smtClean="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rPr>
              <a:t>                           </a:t>
            </a:r>
            <a:r>
              <a:rPr lang="sl-SI" altLang="sl-SI" sz="1200" dirty="0" err="1"/>
              <a:t>MojcHrvatin</a:t>
            </a:r>
            <a:endParaRPr lang="sl-SI" sz="1200" b="1" cap="all" dirty="0" smtClean="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a:p>
            <a:pPr>
              <a:spcBef>
                <a:spcPct val="0"/>
              </a:spcBef>
            </a:pPr>
            <a:endParaRPr lang="sl-SI" sz="3600" b="1" cap="all" dirty="0" smtClean="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a:p>
            <a:pPr>
              <a:spcBef>
                <a:spcPct val="0"/>
              </a:spcBef>
            </a:pPr>
            <a:endParaRPr lang="sl-SI" sz="3600" b="1" cap="all" dirty="0" smtClean="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a:p>
            <a:pPr>
              <a:spcBef>
                <a:spcPct val="0"/>
              </a:spcBef>
            </a:pPr>
            <a:endParaRPr lang="sl-SI" sz="3600" b="1" cap="all" dirty="0">
              <a:ln w="6350">
                <a:noFill/>
              </a:ln>
              <a:effectLst>
                <a:outerShdw blurRad="127000" dist="200000" dir="2700000" algn="tl" rotWithShape="0">
                  <a:srgbClr val="000000">
                    <a:alpha val="30000"/>
                  </a:srgbClr>
                </a:outerShdw>
              </a:effectLst>
              <a:latin typeface="Monotype Corsiva" panose="03010101010201010101" pitchFamily="66" charset="0"/>
              <a:ea typeface="+mj-ea"/>
              <a:cs typeface="+mj-cs"/>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521" y="116632"/>
            <a:ext cx="24479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ravokotnik 6"/>
          <p:cNvSpPr/>
          <p:nvPr/>
        </p:nvSpPr>
        <p:spPr>
          <a:xfrm>
            <a:off x="2263761" y="836712"/>
            <a:ext cx="4572000" cy="523220"/>
          </a:xfrm>
          <a:prstGeom prst="rect">
            <a:avLst/>
          </a:prstGeom>
        </p:spPr>
        <p:txBody>
          <a:bodyPr>
            <a:spAutoFit/>
          </a:bodyPr>
          <a:lstStyle/>
          <a:p>
            <a:pPr algn="ctr"/>
            <a:r>
              <a:rPr lang="sl-SI" sz="1400" dirty="0">
                <a:solidFill>
                  <a:schemeClr val="bg1"/>
                </a:solidFill>
              </a:rPr>
              <a:t>Cesta občine </a:t>
            </a:r>
            <a:r>
              <a:rPr lang="sl-SI" sz="1400" dirty="0" err="1">
                <a:solidFill>
                  <a:schemeClr val="bg1"/>
                </a:solidFill>
              </a:rPr>
              <a:t>Hirschaid</a:t>
            </a:r>
            <a:r>
              <a:rPr lang="sl-SI" sz="1400" dirty="0">
                <a:solidFill>
                  <a:schemeClr val="bg1"/>
                </a:solidFill>
              </a:rPr>
              <a:t> 1</a:t>
            </a:r>
            <a:br>
              <a:rPr lang="sl-SI" sz="1400" dirty="0">
                <a:solidFill>
                  <a:schemeClr val="bg1"/>
                </a:solidFill>
              </a:rPr>
            </a:br>
            <a:r>
              <a:rPr lang="sl-SI" sz="1400" dirty="0">
                <a:solidFill>
                  <a:schemeClr val="bg1"/>
                </a:solidFill>
              </a:rPr>
              <a:t>1295 Ivančna Gorica</a:t>
            </a:r>
          </a:p>
        </p:txBody>
      </p:sp>
    </p:spTree>
    <p:extLst>
      <p:ext uri="{BB962C8B-B14F-4D97-AF65-F5344CB8AC3E}">
        <p14:creationId xmlns:p14="http://schemas.microsoft.com/office/powerpoint/2010/main" val="1695288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421" y="2444940"/>
            <a:ext cx="5580543" cy="3720363"/>
          </a:xfrm>
          <a:prstGeom prst="rect">
            <a:avLst/>
          </a:prstGeom>
        </p:spPr>
      </p:pic>
      <p:sp>
        <p:nvSpPr>
          <p:cNvPr id="5" name="PoljeZBesedilom 4"/>
          <p:cNvSpPr txBox="1"/>
          <p:nvPr/>
        </p:nvSpPr>
        <p:spPr>
          <a:xfrm>
            <a:off x="2699792" y="476672"/>
            <a:ext cx="3528392" cy="769441"/>
          </a:xfrm>
          <a:prstGeom prst="rect">
            <a:avLst/>
          </a:prstGeom>
          <a:noFill/>
        </p:spPr>
        <p:txBody>
          <a:bodyPr wrap="square" rtlCol="0">
            <a:spAutoFit/>
          </a:bodyPr>
          <a:lstStyle/>
          <a:p>
            <a:r>
              <a:rPr lang="sl-SI" sz="4400" dirty="0" smtClean="0">
                <a:latin typeface="Monotype Corsiva" pitchFamily="66" charset="0"/>
              </a:rPr>
              <a:t>REZULTATI</a:t>
            </a:r>
            <a:endParaRPr lang="sl-SI" sz="4400" dirty="0">
              <a:latin typeface="Monotype Corsiva" pitchFamily="66" charset="0"/>
            </a:endParaRPr>
          </a:p>
        </p:txBody>
      </p:sp>
      <p:sp>
        <p:nvSpPr>
          <p:cNvPr id="2" name="PoljeZBesedilom 1"/>
          <p:cNvSpPr txBox="1"/>
          <p:nvPr/>
        </p:nvSpPr>
        <p:spPr>
          <a:xfrm>
            <a:off x="2339460" y="1581765"/>
            <a:ext cx="4176464" cy="461665"/>
          </a:xfrm>
          <a:prstGeom prst="rect">
            <a:avLst/>
          </a:prstGeom>
          <a:noFill/>
        </p:spPr>
        <p:txBody>
          <a:bodyPr wrap="square" rtlCol="0">
            <a:spAutoFit/>
          </a:bodyPr>
          <a:lstStyle/>
          <a:p>
            <a:r>
              <a:rPr lang="sl-SI" sz="2400" dirty="0">
                <a:latin typeface="Monotype Corsiva" panose="03010101010201010101" pitchFamily="66" charset="0"/>
              </a:rPr>
              <a:t>BARVILA </a:t>
            </a:r>
            <a:r>
              <a:rPr lang="sl-SI" sz="2400" dirty="0" smtClean="0">
                <a:latin typeface="Monotype Corsiva" panose="03010101010201010101" pitchFamily="66" charset="0"/>
              </a:rPr>
              <a:t>ZELENIH LISTOV</a:t>
            </a:r>
            <a:endParaRPr lang="sl-SI" sz="2400" dirty="0">
              <a:latin typeface="Monotype Corsiva" panose="03010101010201010101" pitchFamily="66" charset="0"/>
            </a:endParaRPr>
          </a:p>
        </p:txBody>
      </p:sp>
      <p:sp>
        <p:nvSpPr>
          <p:cNvPr id="6" name="PoljeZBesedilom 5"/>
          <p:cNvSpPr txBox="1"/>
          <p:nvPr/>
        </p:nvSpPr>
        <p:spPr>
          <a:xfrm>
            <a:off x="3048777" y="5823895"/>
            <a:ext cx="1368152" cy="369332"/>
          </a:xfrm>
          <a:prstGeom prst="rect">
            <a:avLst/>
          </a:prstGeom>
          <a:noFill/>
        </p:spPr>
        <p:txBody>
          <a:bodyPr wrap="square" rtlCol="0">
            <a:spAutoFit/>
          </a:bodyPr>
          <a:lstStyle/>
          <a:p>
            <a:r>
              <a:rPr lang="sl-SI" dirty="0" smtClean="0">
                <a:latin typeface="Monotype Corsiva" panose="03010101010201010101" pitchFamily="66" charset="0"/>
              </a:rPr>
              <a:t>ALKOHOL</a:t>
            </a:r>
            <a:endParaRPr lang="sl-SI" dirty="0">
              <a:latin typeface="Monotype Corsiva" panose="03010101010201010101" pitchFamily="66" charset="0"/>
            </a:endParaRPr>
          </a:p>
        </p:txBody>
      </p:sp>
      <p:sp>
        <p:nvSpPr>
          <p:cNvPr id="7" name="PoljeZBesedilom 6"/>
          <p:cNvSpPr txBox="1"/>
          <p:nvPr/>
        </p:nvSpPr>
        <p:spPr>
          <a:xfrm>
            <a:off x="4463988" y="5805269"/>
            <a:ext cx="1019230" cy="369332"/>
          </a:xfrm>
          <a:prstGeom prst="rect">
            <a:avLst/>
          </a:prstGeom>
          <a:noFill/>
        </p:spPr>
        <p:txBody>
          <a:bodyPr wrap="square" rtlCol="0">
            <a:spAutoFit/>
          </a:bodyPr>
          <a:lstStyle/>
          <a:p>
            <a:r>
              <a:rPr lang="sl-SI" dirty="0">
                <a:latin typeface="Monotype Corsiva" panose="03010101010201010101" pitchFamily="66" charset="0"/>
              </a:rPr>
              <a:t>VODA</a:t>
            </a:r>
          </a:p>
        </p:txBody>
      </p:sp>
      <p:sp>
        <p:nvSpPr>
          <p:cNvPr id="8" name="PoljeZBesedilom 7"/>
          <p:cNvSpPr txBox="1"/>
          <p:nvPr/>
        </p:nvSpPr>
        <p:spPr>
          <a:xfrm>
            <a:off x="5724128" y="5160493"/>
            <a:ext cx="1368152" cy="369332"/>
          </a:xfrm>
          <a:prstGeom prst="rect">
            <a:avLst/>
          </a:prstGeom>
          <a:noFill/>
        </p:spPr>
        <p:txBody>
          <a:bodyPr wrap="square" rtlCol="0">
            <a:spAutoFit/>
          </a:bodyPr>
          <a:lstStyle/>
          <a:p>
            <a:r>
              <a:rPr lang="sl-SI" dirty="0">
                <a:latin typeface="Monotype Corsiva" panose="03010101010201010101" pitchFamily="66" charset="0"/>
              </a:rPr>
              <a:t>START</a:t>
            </a:r>
          </a:p>
        </p:txBody>
      </p:sp>
      <p:sp>
        <p:nvSpPr>
          <p:cNvPr id="9" name="PoljeZBesedilom 8"/>
          <p:cNvSpPr txBox="1"/>
          <p:nvPr/>
        </p:nvSpPr>
        <p:spPr>
          <a:xfrm>
            <a:off x="1662876" y="5160493"/>
            <a:ext cx="1385901" cy="369332"/>
          </a:xfrm>
          <a:prstGeom prst="rect">
            <a:avLst/>
          </a:prstGeom>
          <a:noFill/>
        </p:spPr>
        <p:txBody>
          <a:bodyPr wrap="square" rtlCol="0">
            <a:spAutoFit/>
          </a:bodyPr>
          <a:lstStyle/>
          <a:p>
            <a:r>
              <a:rPr lang="sl-SI" dirty="0">
                <a:latin typeface="Monotype Corsiva" panose="03010101010201010101" pitchFamily="66" charset="0"/>
              </a:rPr>
              <a:t>START</a:t>
            </a:r>
          </a:p>
        </p:txBody>
      </p:sp>
      <p:sp>
        <p:nvSpPr>
          <p:cNvPr id="10" name="PoljeZBesedilom 9"/>
          <p:cNvSpPr txBox="1"/>
          <p:nvPr/>
        </p:nvSpPr>
        <p:spPr>
          <a:xfrm>
            <a:off x="676342" y="4711289"/>
            <a:ext cx="1926467" cy="276999"/>
          </a:xfrm>
          <a:prstGeom prst="rect">
            <a:avLst/>
          </a:prstGeom>
          <a:noFill/>
        </p:spPr>
        <p:txBody>
          <a:bodyPr wrap="square" rtlCol="0">
            <a:spAutoFit/>
          </a:bodyPr>
          <a:lstStyle/>
          <a:p>
            <a:r>
              <a:rPr lang="sl-SI" sz="1200" dirty="0"/>
              <a:t>VIJOLIČNO BARVILO</a:t>
            </a:r>
          </a:p>
        </p:txBody>
      </p:sp>
      <p:sp>
        <p:nvSpPr>
          <p:cNvPr id="12" name="PoljeZBesedilom 11"/>
          <p:cNvSpPr txBox="1"/>
          <p:nvPr/>
        </p:nvSpPr>
        <p:spPr>
          <a:xfrm>
            <a:off x="627634" y="4107646"/>
            <a:ext cx="1667775" cy="276999"/>
          </a:xfrm>
          <a:prstGeom prst="rect">
            <a:avLst/>
          </a:prstGeom>
          <a:noFill/>
        </p:spPr>
        <p:txBody>
          <a:bodyPr wrap="square" rtlCol="0">
            <a:spAutoFit/>
          </a:bodyPr>
          <a:lstStyle/>
          <a:p>
            <a:r>
              <a:rPr lang="sl-SI" sz="1200" dirty="0" smtClean="0"/>
              <a:t>ZELENO BARVILO</a:t>
            </a:r>
            <a:endParaRPr lang="sl-SI" sz="1200" dirty="0"/>
          </a:p>
        </p:txBody>
      </p:sp>
      <p:sp>
        <p:nvSpPr>
          <p:cNvPr id="14" name="PoljeZBesedilom 13"/>
          <p:cNvSpPr txBox="1"/>
          <p:nvPr/>
        </p:nvSpPr>
        <p:spPr>
          <a:xfrm>
            <a:off x="5620594" y="4618967"/>
            <a:ext cx="1837660" cy="276999"/>
          </a:xfrm>
          <a:prstGeom prst="rect">
            <a:avLst/>
          </a:prstGeom>
          <a:noFill/>
        </p:spPr>
        <p:txBody>
          <a:bodyPr wrap="square" rtlCol="0">
            <a:spAutoFit/>
          </a:bodyPr>
          <a:lstStyle/>
          <a:p>
            <a:r>
              <a:rPr lang="sl-SI" sz="1200" dirty="0" smtClean="0"/>
              <a:t>ZELENO BARVILO</a:t>
            </a:r>
            <a:endParaRPr lang="sl-SI" sz="1200" dirty="0"/>
          </a:p>
        </p:txBody>
      </p:sp>
      <p:sp>
        <p:nvSpPr>
          <p:cNvPr id="15" name="PoljeZBesedilom 14"/>
          <p:cNvSpPr txBox="1"/>
          <p:nvPr/>
        </p:nvSpPr>
        <p:spPr>
          <a:xfrm>
            <a:off x="676342" y="3700255"/>
            <a:ext cx="1746524" cy="276999"/>
          </a:xfrm>
          <a:prstGeom prst="rect">
            <a:avLst/>
          </a:prstGeom>
          <a:noFill/>
        </p:spPr>
        <p:txBody>
          <a:bodyPr wrap="square" rtlCol="0">
            <a:spAutoFit/>
          </a:bodyPr>
          <a:lstStyle/>
          <a:p>
            <a:r>
              <a:rPr lang="sl-SI" sz="1200" dirty="0" smtClean="0"/>
              <a:t>RJAVO BARVILO</a:t>
            </a:r>
            <a:endParaRPr lang="sl-SI" sz="1200" dirty="0"/>
          </a:p>
        </p:txBody>
      </p:sp>
      <p:sp>
        <p:nvSpPr>
          <p:cNvPr id="16" name="PoljeZBesedilom 15"/>
          <p:cNvSpPr txBox="1"/>
          <p:nvPr/>
        </p:nvSpPr>
        <p:spPr>
          <a:xfrm>
            <a:off x="5594488" y="3892096"/>
            <a:ext cx="1619672" cy="276999"/>
          </a:xfrm>
          <a:prstGeom prst="rect">
            <a:avLst/>
          </a:prstGeom>
          <a:noFill/>
        </p:spPr>
        <p:txBody>
          <a:bodyPr wrap="square" rtlCol="0">
            <a:spAutoFit/>
          </a:bodyPr>
          <a:lstStyle/>
          <a:p>
            <a:r>
              <a:rPr lang="sl-SI" sz="1200" dirty="0" smtClean="0"/>
              <a:t>RJAVO BARVILO</a:t>
            </a:r>
            <a:endParaRPr lang="sl-SI" sz="1200" dirty="0"/>
          </a:p>
        </p:txBody>
      </p:sp>
      <p:sp>
        <p:nvSpPr>
          <p:cNvPr id="19" name="PoljeZBesedilom 18"/>
          <p:cNvSpPr txBox="1"/>
          <p:nvPr/>
        </p:nvSpPr>
        <p:spPr>
          <a:xfrm>
            <a:off x="5620594" y="4251944"/>
            <a:ext cx="1734126" cy="276999"/>
          </a:xfrm>
          <a:prstGeom prst="rect">
            <a:avLst/>
          </a:prstGeom>
          <a:noFill/>
        </p:spPr>
        <p:txBody>
          <a:bodyPr wrap="square" rtlCol="0">
            <a:spAutoFit/>
          </a:bodyPr>
          <a:lstStyle/>
          <a:p>
            <a:r>
              <a:rPr lang="sl-SI" sz="1200" dirty="0" smtClean="0"/>
              <a:t>RUMENO BARVILO</a:t>
            </a:r>
            <a:endParaRPr lang="sl-SI" sz="1200" dirty="0"/>
          </a:p>
        </p:txBody>
      </p:sp>
      <p:sp>
        <p:nvSpPr>
          <p:cNvPr id="20" name="PoljeZBesedilom 19"/>
          <p:cNvSpPr txBox="1"/>
          <p:nvPr/>
        </p:nvSpPr>
        <p:spPr>
          <a:xfrm>
            <a:off x="627634" y="3162023"/>
            <a:ext cx="1728192" cy="276999"/>
          </a:xfrm>
          <a:prstGeom prst="rect">
            <a:avLst/>
          </a:prstGeom>
          <a:noFill/>
        </p:spPr>
        <p:txBody>
          <a:bodyPr wrap="square" rtlCol="0">
            <a:spAutoFit/>
          </a:bodyPr>
          <a:lstStyle/>
          <a:p>
            <a:r>
              <a:rPr lang="sl-SI" sz="1200" dirty="0" smtClean="0"/>
              <a:t>ROZA BARVILO</a:t>
            </a:r>
            <a:endParaRPr lang="sl-SI" sz="1200" dirty="0"/>
          </a:p>
        </p:txBody>
      </p:sp>
      <p:cxnSp>
        <p:nvCxnSpPr>
          <p:cNvPr id="22" name="Raven puščični povezovalnik 21"/>
          <p:cNvCxnSpPr/>
          <p:nvPr/>
        </p:nvCxnSpPr>
        <p:spPr>
          <a:xfrm>
            <a:off x="2555776" y="5345159"/>
            <a:ext cx="792088" cy="0"/>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24" name="Raven puščični povezovalnik 23"/>
          <p:cNvCxnSpPr/>
          <p:nvPr/>
        </p:nvCxnSpPr>
        <p:spPr>
          <a:xfrm>
            <a:off x="2466109" y="4918364"/>
            <a:ext cx="1050720" cy="324536"/>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28" name="Raven puščični povezovalnik 27"/>
          <p:cNvCxnSpPr/>
          <p:nvPr/>
        </p:nvCxnSpPr>
        <p:spPr>
          <a:xfrm>
            <a:off x="1946864" y="3321077"/>
            <a:ext cx="1905056" cy="1667211"/>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36" name="Raven puščični povezovalnik 35"/>
          <p:cNvCxnSpPr/>
          <p:nvPr/>
        </p:nvCxnSpPr>
        <p:spPr>
          <a:xfrm>
            <a:off x="2195736" y="4305121"/>
            <a:ext cx="1440160" cy="855372"/>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41" name="Raven puščični povezovalnik 40"/>
          <p:cNvCxnSpPr/>
          <p:nvPr/>
        </p:nvCxnSpPr>
        <p:spPr>
          <a:xfrm>
            <a:off x="2051720" y="3977254"/>
            <a:ext cx="1681133" cy="1103378"/>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44" name="Raven puščični povezovalnik 43"/>
          <p:cNvCxnSpPr/>
          <p:nvPr/>
        </p:nvCxnSpPr>
        <p:spPr>
          <a:xfrm flipH="1">
            <a:off x="4738255" y="4107646"/>
            <a:ext cx="856234" cy="1184790"/>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49" name="Raven puščični povezovalnik 48"/>
          <p:cNvCxnSpPr>
            <a:stCxn id="14" idx="1"/>
          </p:cNvCxnSpPr>
          <p:nvPr/>
        </p:nvCxnSpPr>
        <p:spPr>
          <a:xfrm flipH="1">
            <a:off x="4904509" y="4757467"/>
            <a:ext cx="716085" cy="645806"/>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55" name="Raven puščični povezovalnik 54"/>
          <p:cNvCxnSpPr>
            <a:stCxn id="19" idx="1"/>
          </p:cNvCxnSpPr>
          <p:nvPr/>
        </p:nvCxnSpPr>
        <p:spPr>
          <a:xfrm flipH="1">
            <a:off x="4860032" y="4390444"/>
            <a:ext cx="760562" cy="954715"/>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60" name="Raven puščični povezovalnik 59"/>
          <p:cNvCxnSpPr>
            <a:stCxn id="8" idx="1"/>
          </p:cNvCxnSpPr>
          <p:nvPr/>
        </p:nvCxnSpPr>
        <p:spPr>
          <a:xfrm flipH="1">
            <a:off x="5166372" y="5345159"/>
            <a:ext cx="557756" cy="58114"/>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201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915816" y="738847"/>
            <a:ext cx="3190297" cy="707886"/>
          </a:xfrm>
          <a:prstGeom prst="rect">
            <a:avLst/>
          </a:prstGeom>
        </p:spPr>
        <p:txBody>
          <a:bodyPr wrap="none">
            <a:spAutoFit/>
          </a:bodyPr>
          <a:lstStyle/>
          <a:p>
            <a:r>
              <a:rPr lang="sl-SI" sz="4000" cap="all" dirty="0" smtClean="0">
                <a:effectLst>
                  <a:outerShdw blurRad="127000" dist="200000" dir="2700000" algn="tl" rotWithShape="0">
                    <a:srgbClr val="000000">
                      <a:alpha val="30000"/>
                    </a:srgbClr>
                  </a:outerShdw>
                </a:effectLst>
                <a:latin typeface="Monotype Corsiva" panose="03010101010201010101" pitchFamily="66" charset="0"/>
              </a:rPr>
              <a:t>LITERATURA</a:t>
            </a:r>
            <a:r>
              <a:rPr lang="sl-SI" cap="all" dirty="0" smtClean="0">
                <a:effectLst>
                  <a:outerShdw blurRad="127000" dist="200000" dir="2700000" algn="tl" rotWithShape="0">
                    <a:srgbClr val="000000">
                      <a:alpha val="30000"/>
                    </a:srgbClr>
                  </a:outerShdw>
                </a:effectLst>
                <a:latin typeface="Monotype Corsiva" panose="03010101010201010101" pitchFamily="66" charset="0"/>
              </a:rPr>
              <a:t> </a:t>
            </a:r>
            <a:endParaRPr lang="sl-SI" dirty="0"/>
          </a:p>
        </p:txBody>
      </p:sp>
      <p:sp>
        <p:nvSpPr>
          <p:cNvPr id="3" name="PoljeZBesedilom 2"/>
          <p:cNvSpPr txBox="1"/>
          <p:nvPr/>
        </p:nvSpPr>
        <p:spPr>
          <a:xfrm>
            <a:off x="539552" y="3573016"/>
            <a:ext cx="6480720" cy="369332"/>
          </a:xfrm>
          <a:prstGeom prst="rect">
            <a:avLst/>
          </a:prstGeom>
          <a:noFill/>
        </p:spPr>
        <p:txBody>
          <a:bodyPr wrap="square" rtlCol="0">
            <a:spAutoFit/>
          </a:bodyPr>
          <a:lstStyle/>
          <a:p>
            <a:r>
              <a:rPr lang="sl-SI" dirty="0" smtClean="0"/>
              <a:t>Vsi teksti in vse fotografije so naše avtorsko delo.</a:t>
            </a:r>
            <a:endParaRPr lang="sl-SI" dirty="0"/>
          </a:p>
        </p:txBody>
      </p:sp>
      <p:sp>
        <p:nvSpPr>
          <p:cNvPr id="4" name="PoljeZBesedilom 3"/>
          <p:cNvSpPr txBox="1"/>
          <p:nvPr/>
        </p:nvSpPr>
        <p:spPr>
          <a:xfrm>
            <a:off x="497988" y="2055021"/>
            <a:ext cx="7560840" cy="1200329"/>
          </a:xfrm>
          <a:prstGeom prst="rect">
            <a:avLst/>
          </a:prstGeom>
          <a:noFill/>
        </p:spPr>
        <p:txBody>
          <a:bodyPr wrap="square" rtlCol="0">
            <a:spAutoFit/>
          </a:bodyPr>
          <a:lstStyle/>
          <a:p>
            <a:r>
              <a:rPr lang="sl-SI" dirty="0" smtClean="0"/>
              <a:t>1. </a:t>
            </a:r>
            <a:r>
              <a:rPr lang="sl-SI" dirty="0" err="1" smtClean="0"/>
              <a:t>Šorgo</a:t>
            </a:r>
            <a:r>
              <a:rPr lang="sl-SI" dirty="0" smtClean="0"/>
              <a:t>, A. in sod. 2013. Aktivno v naravoslovje 2. Učbenik za naravoslovje v 7. razredu osnovne šole. Državna založba Slovenije.</a:t>
            </a:r>
          </a:p>
          <a:p>
            <a:r>
              <a:rPr lang="sl-SI" dirty="0" smtClean="0"/>
              <a:t>2. </a:t>
            </a:r>
            <a:r>
              <a:rPr lang="sl-SI" dirty="0" err="1" smtClean="0"/>
              <a:t>Košele</a:t>
            </a:r>
            <a:r>
              <a:rPr lang="sl-SI" dirty="0" smtClean="0"/>
              <a:t>, M. in sod. 2003. Kemija 8. Učbenik za 8. razred devetletne šole. Tehniška založba Slovenije.</a:t>
            </a:r>
            <a:endParaRPr lang="sl-SI" dirty="0"/>
          </a:p>
        </p:txBody>
      </p:sp>
    </p:spTree>
    <p:extLst>
      <p:ext uri="{BB962C8B-B14F-4D97-AF65-F5344CB8AC3E}">
        <p14:creationId xmlns:p14="http://schemas.microsoft.com/office/powerpoint/2010/main" val="221159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332656"/>
            <a:ext cx="8229600" cy="5688632"/>
          </a:xfrm>
        </p:spPr>
        <p:txBody>
          <a:bodyPr>
            <a:noAutofit/>
          </a:bodyPr>
          <a:lstStyle/>
          <a:p>
            <a:r>
              <a:rPr lang="sl-SI" sz="7200" i="1" dirty="0" smtClean="0">
                <a:effectLst>
                  <a:outerShdw blurRad="38100" dist="38100" dir="2700000" algn="tl">
                    <a:srgbClr val="000000">
                      <a:alpha val="43137"/>
                    </a:srgbClr>
                  </a:outerShdw>
                </a:effectLst>
                <a:latin typeface="Monotype Corsiva" pitchFamily="66" charset="0"/>
              </a:rPr>
              <a:t>KROMATOGRAFIJA</a:t>
            </a:r>
            <a:r>
              <a:rPr lang="sl-SI" sz="7200" i="1" dirty="0" smtClean="0">
                <a:effectLst>
                  <a:outerShdw blurRad="38100" dist="38100" dir="2700000" algn="tl">
                    <a:srgbClr val="000000">
                      <a:alpha val="43137"/>
                    </a:srgbClr>
                  </a:outerShdw>
                </a:effectLst>
                <a:latin typeface="+mn-lt"/>
              </a:rPr>
              <a:t> </a:t>
            </a:r>
            <a:r>
              <a:rPr lang="sl-SI" sz="7200" i="1" dirty="0" smtClean="0">
                <a:effectLst>
                  <a:outerShdw blurRad="38100" dist="38100" dir="2700000" algn="tl">
                    <a:srgbClr val="000000">
                      <a:alpha val="43137"/>
                    </a:srgbClr>
                  </a:outerShdw>
                </a:effectLst>
                <a:latin typeface="Monotype Corsiva" pitchFamily="66" charset="0"/>
              </a:rPr>
              <a:t>LUSKOLISTOV</a:t>
            </a:r>
            <a:endParaRPr lang="sl-SI" sz="7200" i="1" dirty="0">
              <a:effectLst>
                <a:outerShdw blurRad="38100" dist="38100" dir="2700000" algn="tl">
                  <a:srgbClr val="000000">
                    <a:alpha val="43137"/>
                  </a:srgbClr>
                </a:outerShdw>
              </a:effectLst>
              <a:latin typeface="Monotype Corsiva"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476672"/>
            <a:ext cx="8229600" cy="1143000"/>
          </a:xfrm>
        </p:spPr>
        <p:txBody>
          <a:bodyPr>
            <a:noAutofit/>
          </a:bodyPr>
          <a:lstStyle/>
          <a:p>
            <a:r>
              <a:rPr lang="sl-SI" sz="5400" cap="all" dirty="0" smtClean="0">
                <a:solidFill>
                  <a:schemeClr val="tx1"/>
                </a:solidFill>
                <a:effectLst>
                  <a:outerShdw blurRad="127000" dist="200000" dir="2700000" algn="tl" rotWithShape="0">
                    <a:srgbClr val="000000">
                      <a:alpha val="30000"/>
                    </a:srgbClr>
                  </a:outerShdw>
                </a:effectLst>
                <a:latin typeface="Monotype Corsiva" panose="03010101010201010101" pitchFamily="66" charset="0"/>
              </a:rPr>
              <a:t>Potrebujemo</a:t>
            </a:r>
            <a:endParaRPr lang="sl-SI" sz="5400" cap="all" dirty="0">
              <a:solidFill>
                <a:schemeClr val="tx1"/>
              </a:solidFill>
              <a:effectLst>
                <a:outerShdw blurRad="127000" dist="200000" dir="2700000" algn="tl" rotWithShape="0">
                  <a:srgbClr val="000000">
                    <a:alpha val="30000"/>
                  </a:srgbClr>
                </a:outerShdw>
              </a:effectLst>
              <a:latin typeface="Monotype Corsiva" panose="03010101010201010101" pitchFamily="66" charset="0"/>
            </a:endParaRPr>
          </a:p>
        </p:txBody>
      </p:sp>
      <p:sp>
        <p:nvSpPr>
          <p:cNvPr id="3" name="Ograda vsebine 2"/>
          <p:cNvSpPr>
            <a:spLocks noGrp="1"/>
          </p:cNvSpPr>
          <p:nvPr>
            <p:ph sz="half" idx="1"/>
          </p:nvPr>
        </p:nvSpPr>
        <p:spPr/>
        <p:txBody>
          <a:bodyPr>
            <a:normAutofit/>
          </a:bodyPr>
          <a:lstStyle/>
          <a:p>
            <a:pPr>
              <a:buFont typeface="Wingdings" panose="05000000000000000000" pitchFamily="2" charset="2"/>
              <a:buChar char="v"/>
            </a:pPr>
            <a:endParaRPr lang="sl-SI" dirty="0" smtClean="0"/>
          </a:p>
          <a:p>
            <a:pPr>
              <a:buFont typeface="Wingdings" panose="05000000000000000000" pitchFamily="2" charset="2"/>
              <a:buChar char="v"/>
            </a:pPr>
            <a:r>
              <a:rPr lang="sl-SI" dirty="0" smtClean="0"/>
              <a:t>1 čebulo </a:t>
            </a:r>
          </a:p>
          <a:p>
            <a:pPr>
              <a:buFont typeface="Wingdings" panose="05000000000000000000" pitchFamily="2" charset="2"/>
              <a:buChar char="v"/>
            </a:pPr>
            <a:r>
              <a:rPr lang="sl-SI" dirty="0" smtClean="0"/>
              <a:t>Terilnico (ali skodelico ali krožnik)</a:t>
            </a:r>
          </a:p>
          <a:p>
            <a:pPr>
              <a:buFont typeface="Wingdings" panose="05000000000000000000" pitchFamily="2" charset="2"/>
              <a:buChar char="v"/>
            </a:pPr>
            <a:r>
              <a:rPr lang="sl-SI" dirty="0" smtClean="0"/>
              <a:t>Pestilo (ali ročaj kuhalnice)</a:t>
            </a:r>
          </a:p>
          <a:p>
            <a:pPr>
              <a:buFont typeface="Wingdings" panose="05000000000000000000" pitchFamily="2" charset="2"/>
              <a:buChar char="v"/>
            </a:pPr>
            <a:r>
              <a:rPr lang="sl-SI" dirty="0" smtClean="0"/>
              <a:t>Škarje </a:t>
            </a:r>
          </a:p>
          <a:p>
            <a:pPr>
              <a:buFont typeface="Wingdings" panose="05000000000000000000" pitchFamily="2" charset="2"/>
              <a:buChar char="v"/>
            </a:pPr>
            <a:r>
              <a:rPr lang="sl-SI" dirty="0" smtClean="0"/>
              <a:t>Nož</a:t>
            </a:r>
          </a:p>
          <a:p>
            <a:pPr>
              <a:buFont typeface="Wingdings" panose="05000000000000000000" pitchFamily="2" charset="2"/>
              <a:buChar char="v"/>
            </a:pPr>
            <a:r>
              <a:rPr lang="sl-SI" dirty="0" smtClean="0"/>
              <a:t>2 lončka</a:t>
            </a:r>
          </a:p>
          <a:p>
            <a:pPr>
              <a:buFont typeface="Wingdings" panose="05000000000000000000" pitchFamily="2" charset="2"/>
              <a:buChar char="v"/>
            </a:pPr>
            <a:endParaRPr lang="sl-SI" dirty="0" smtClean="0"/>
          </a:p>
          <a:p>
            <a:pPr>
              <a:buFont typeface="Wingdings" panose="05000000000000000000" pitchFamily="2" charset="2"/>
              <a:buChar char="v"/>
            </a:pPr>
            <a:endParaRPr lang="sl-SI" dirty="0" smtClean="0"/>
          </a:p>
        </p:txBody>
      </p:sp>
      <p:sp>
        <p:nvSpPr>
          <p:cNvPr id="4" name="Ograda vsebine 3"/>
          <p:cNvSpPr>
            <a:spLocks noGrp="1"/>
          </p:cNvSpPr>
          <p:nvPr>
            <p:ph sz="half" idx="2"/>
          </p:nvPr>
        </p:nvSpPr>
        <p:spPr/>
        <p:txBody>
          <a:bodyPr>
            <a:normAutofit/>
          </a:bodyPr>
          <a:lstStyle/>
          <a:p>
            <a:pPr>
              <a:buFont typeface="Wingdings" panose="05000000000000000000" pitchFamily="2" charset="2"/>
              <a:buChar char="v"/>
            </a:pPr>
            <a:endParaRPr lang="sl-SI" dirty="0" smtClean="0"/>
          </a:p>
          <a:p>
            <a:pPr>
              <a:buFont typeface="Wingdings" panose="05000000000000000000" pitchFamily="2" charset="2"/>
              <a:buChar char="v"/>
            </a:pPr>
            <a:r>
              <a:rPr lang="sl-SI" dirty="0" smtClean="0"/>
              <a:t>Etanol 96%</a:t>
            </a:r>
          </a:p>
          <a:p>
            <a:pPr>
              <a:buFont typeface="Wingdings" panose="05000000000000000000" pitchFamily="2" charset="2"/>
              <a:buChar char="v"/>
            </a:pPr>
            <a:r>
              <a:rPr lang="sl-SI" dirty="0" smtClean="0"/>
              <a:t>Vodo </a:t>
            </a:r>
          </a:p>
          <a:p>
            <a:pPr>
              <a:buFont typeface="Wingdings" panose="05000000000000000000" pitchFamily="2" charset="2"/>
              <a:buChar char="v"/>
            </a:pPr>
            <a:r>
              <a:rPr lang="sl-SI" dirty="0" smtClean="0"/>
              <a:t>Filtrirni papir ali papirnati robček, ki ga odrežemo tako, da dobimo trak velikosti 12x2 cm </a:t>
            </a:r>
          </a:p>
          <a:p>
            <a:pPr>
              <a:buFont typeface="Wingdings" panose="05000000000000000000" pitchFamily="2" charset="2"/>
              <a:buChar char="v"/>
            </a:pPr>
            <a:r>
              <a:rPr lang="sl-SI" dirty="0" smtClean="0"/>
              <a:t>3 žličke</a:t>
            </a:r>
          </a:p>
          <a:p>
            <a:pPr marL="137160" indent="0">
              <a:buNone/>
            </a:pPr>
            <a:r>
              <a:rPr lang="sl-SI" dirty="0" smtClean="0"/>
              <a:t> </a:t>
            </a:r>
            <a:endParaRPr lang="sl-SI" dirty="0"/>
          </a:p>
        </p:txBody>
      </p:sp>
    </p:spTree>
    <p:extLst>
      <p:ext uri="{BB962C8B-B14F-4D97-AF65-F5344CB8AC3E}">
        <p14:creationId xmlns:p14="http://schemas.microsoft.com/office/powerpoint/2010/main" val="2909473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711046" y="496144"/>
            <a:ext cx="3600666" cy="707886"/>
          </a:xfrm>
          <a:prstGeom prst="rect">
            <a:avLst/>
          </a:prstGeom>
        </p:spPr>
        <p:txBody>
          <a:bodyPr wrap="none">
            <a:spAutoFit/>
          </a:bodyPr>
          <a:lstStyle/>
          <a:p>
            <a:r>
              <a:rPr lang="sl-SI" sz="4000" cap="all" dirty="0">
                <a:effectLst>
                  <a:outerShdw blurRad="127000" dist="200000" dir="2700000" algn="tl" rotWithShape="0">
                    <a:srgbClr val="000000">
                      <a:alpha val="30000"/>
                    </a:srgbClr>
                  </a:outerShdw>
                </a:effectLst>
                <a:latin typeface="Monotype Corsiva" panose="03010101010201010101" pitchFamily="66" charset="0"/>
              </a:rPr>
              <a:t>Potrebujemo</a:t>
            </a:r>
            <a:endParaRPr lang="sl-SI" sz="4000" dirty="0"/>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279" y="2078850"/>
            <a:ext cx="6372200" cy="4779150"/>
          </a:xfrm>
          <a:prstGeom prst="rect">
            <a:avLst/>
          </a:prstGeom>
        </p:spPr>
      </p:pic>
      <p:sp>
        <p:nvSpPr>
          <p:cNvPr id="4" name="PoljeZBesedilom 3"/>
          <p:cNvSpPr txBox="1"/>
          <p:nvPr/>
        </p:nvSpPr>
        <p:spPr>
          <a:xfrm>
            <a:off x="6084168" y="3789040"/>
            <a:ext cx="1152128" cy="246221"/>
          </a:xfrm>
          <a:prstGeom prst="rect">
            <a:avLst/>
          </a:prstGeom>
          <a:noFill/>
        </p:spPr>
        <p:txBody>
          <a:bodyPr wrap="square" rtlCol="0">
            <a:spAutoFit/>
          </a:bodyPr>
          <a:lstStyle/>
          <a:p>
            <a:r>
              <a:rPr lang="sl-SI" sz="1000" dirty="0" smtClean="0"/>
              <a:t>TERILNICA</a:t>
            </a:r>
            <a:endParaRPr lang="sl-SI" sz="1000" dirty="0"/>
          </a:p>
        </p:txBody>
      </p:sp>
      <p:sp>
        <p:nvSpPr>
          <p:cNvPr id="5" name="PoljeZBesedilom 4"/>
          <p:cNvSpPr txBox="1"/>
          <p:nvPr/>
        </p:nvSpPr>
        <p:spPr>
          <a:xfrm>
            <a:off x="6444208" y="5733256"/>
            <a:ext cx="1080120" cy="246221"/>
          </a:xfrm>
          <a:prstGeom prst="rect">
            <a:avLst/>
          </a:prstGeom>
          <a:noFill/>
        </p:spPr>
        <p:txBody>
          <a:bodyPr wrap="square" rtlCol="0">
            <a:spAutoFit/>
          </a:bodyPr>
          <a:lstStyle/>
          <a:p>
            <a:r>
              <a:rPr lang="sl-SI" sz="1000" dirty="0" smtClean="0"/>
              <a:t>PESTILO</a:t>
            </a:r>
            <a:endParaRPr lang="sl-SI" sz="1000" dirty="0"/>
          </a:p>
        </p:txBody>
      </p:sp>
      <p:cxnSp>
        <p:nvCxnSpPr>
          <p:cNvPr id="7" name="Raven puščični povezovalnik 6"/>
          <p:cNvCxnSpPr/>
          <p:nvPr/>
        </p:nvCxnSpPr>
        <p:spPr>
          <a:xfrm flipH="1">
            <a:off x="6311712" y="4035261"/>
            <a:ext cx="204504" cy="329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aven puščični povezovalnik 8"/>
          <p:cNvCxnSpPr/>
          <p:nvPr/>
        </p:nvCxnSpPr>
        <p:spPr>
          <a:xfrm flipV="1">
            <a:off x="6804248" y="4797152"/>
            <a:ext cx="0"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PoljeZBesedilom 9"/>
          <p:cNvSpPr txBox="1"/>
          <p:nvPr/>
        </p:nvSpPr>
        <p:spPr>
          <a:xfrm>
            <a:off x="1763688" y="5979477"/>
            <a:ext cx="3096344" cy="246221"/>
          </a:xfrm>
          <a:prstGeom prst="rect">
            <a:avLst/>
          </a:prstGeom>
          <a:noFill/>
        </p:spPr>
        <p:txBody>
          <a:bodyPr wrap="square" rtlCol="0">
            <a:spAutoFit/>
          </a:bodyPr>
          <a:lstStyle/>
          <a:p>
            <a:r>
              <a:rPr lang="sl-SI" sz="1000" dirty="0" smtClean="0"/>
              <a:t>TRAK IZ FILTRIRNEGA PAPIRJA</a:t>
            </a:r>
            <a:endParaRPr lang="sl-SI" sz="1000" dirty="0"/>
          </a:p>
        </p:txBody>
      </p:sp>
      <p:cxnSp>
        <p:nvCxnSpPr>
          <p:cNvPr id="12" name="Raven puščični povezovalnik 11"/>
          <p:cNvCxnSpPr/>
          <p:nvPr/>
        </p:nvCxnSpPr>
        <p:spPr>
          <a:xfrm flipV="1">
            <a:off x="2771800" y="5589239"/>
            <a:ext cx="144016" cy="3902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738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699792" y="404664"/>
            <a:ext cx="3600666" cy="707886"/>
          </a:xfrm>
          <a:prstGeom prst="rect">
            <a:avLst/>
          </a:prstGeom>
        </p:spPr>
        <p:txBody>
          <a:bodyPr wrap="none">
            <a:spAutoFit/>
          </a:bodyPr>
          <a:lstStyle/>
          <a:p>
            <a:r>
              <a:rPr lang="sl-SI" sz="4000" cap="all" dirty="0">
                <a:effectLst>
                  <a:outerShdw blurRad="127000" dist="200000" dir="2700000" algn="tl" rotWithShape="0">
                    <a:srgbClr val="000000">
                      <a:alpha val="30000"/>
                    </a:srgbClr>
                  </a:outerShdw>
                </a:effectLst>
                <a:latin typeface="Monotype Corsiva" panose="03010101010201010101" pitchFamily="66" charset="0"/>
              </a:rPr>
              <a:t>Potrebujemo</a:t>
            </a:r>
            <a:endParaRPr lang="sl-SI" sz="4000"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240868"/>
            <a:ext cx="6156176" cy="4617132"/>
          </a:xfrm>
          <a:prstGeom prst="rect">
            <a:avLst/>
          </a:prstGeom>
        </p:spPr>
      </p:pic>
      <p:sp>
        <p:nvSpPr>
          <p:cNvPr id="3" name="PoljeZBesedilom 2"/>
          <p:cNvSpPr txBox="1"/>
          <p:nvPr/>
        </p:nvSpPr>
        <p:spPr>
          <a:xfrm>
            <a:off x="1547664" y="1340768"/>
            <a:ext cx="6048672" cy="646331"/>
          </a:xfrm>
          <a:prstGeom prst="rect">
            <a:avLst/>
          </a:prstGeom>
          <a:noFill/>
        </p:spPr>
        <p:txBody>
          <a:bodyPr wrap="square" rtlCol="0">
            <a:spAutoFit/>
          </a:bodyPr>
          <a:lstStyle/>
          <a:p>
            <a:r>
              <a:rPr lang="sl-SI" b="1" dirty="0" smtClean="0"/>
              <a:t>Namesto terilnice in pestila lahko uporabimo krožnik ali šalico in kuhalnico:</a:t>
            </a:r>
            <a:endParaRPr lang="sl-SI" b="1" dirty="0"/>
          </a:p>
        </p:txBody>
      </p:sp>
    </p:spTree>
    <p:extLst>
      <p:ext uri="{BB962C8B-B14F-4D97-AF65-F5344CB8AC3E}">
        <p14:creationId xmlns:p14="http://schemas.microsoft.com/office/powerpoint/2010/main" val="2324477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400" cap="all" dirty="0" smtClean="0">
                <a:solidFill>
                  <a:schemeClr val="tx1"/>
                </a:solidFill>
                <a:effectLst>
                  <a:outerShdw blurRad="127000" dist="200000" dir="2700000" algn="tl" rotWithShape="0">
                    <a:srgbClr val="000000">
                      <a:alpha val="30000"/>
                    </a:srgbClr>
                  </a:outerShdw>
                </a:effectLst>
                <a:latin typeface="Monotype Corsiva" panose="03010101010201010101" pitchFamily="66" charset="0"/>
              </a:rPr>
              <a:t>Postopek</a:t>
            </a:r>
            <a:endParaRPr lang="sl-SI" sz="5400" cap="all" dirty="0">
              <a:solidFill>
                <a:schemeClr val="tx1"/>
              </a:solidFill>
              <a:effectLst>
                <a:outerShdw blurRad="127000" dist="200000" dir="2700000" algn="tl" rotWithShape="0">
                  <a:srgbClr val="000000">
                    <a:alpha val="30000"/>
                  </a:srgbClr>
                </a:outerShdw>
              </a:effectLst>
              <a:latin typeface="Monotype Corsiva" panose="03010101010201010101" pitchFamily="66" charset="0"/>
            </a:endParaRPr>
          </a:p>
        </p:txBody>
      </p:sp>
      <p:sp>
        <p:nvSpPr>
          <p:cNvPr id="3" name="Ograda vsebine 2"/>
          <p:cNvSpPr>
            <a:spLocks noGrp="1"/>
          </p:cNvSpPr>
          <p:nvPr>
            <p:ph idx="1"/>
          </p:nvPr>
        </p:nvSpPr>
        <p:spPr/>
        <p:txBody>
          <a:bodyPr/>
          <a:lstStyle/>
          <a:p>
            <a:endParaRPr lang="sl-SI" dirty="0" smtClean="0"/>
          </a:p>
          <a:p>
            <a:pPr marL="137160" indent="0">
              <a:buNone/>
            </a:pPr>
            <a:r>
              <a:rPr lang="sl-SI" dirty="0" smtClean="0"/>
              <a:t> 1. S čebule odstranimo zunanje </a:t>
            </a:r>
            <a:r>
              <a:rPr lang="sl-SI" dirty="0" err="1" smtClean="0"/>
              <a:t>luskoliste</a:t>
            </a:r>
            <a:r>
              <a:rPr lang="sl-SI" dirty="0" smtClean="0"/>
              <a:t> (</a:t>
            </a:r>
            <a:r>
              <a:rPr lang="sl-SI" dirty="0" err="1" smtClean="0"/>
              <a:t>luskolisti</a:t>
            </a:r>
            <a:r>
              <a:rPr lang="sl-SI" dirty="0" smtClean="0"/>
              <a:t> so zunanji suhi listi pri čebuli; pri naši čebuli so rjave barve) in jih spravimo. </a:t>
            </a:r>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3686098"/>
            <a:ext cx="4211960" cy="3158970"/>
          </a:xfrm>
          <a:prstGeom prst="rect">
            <a:avLst/>
          </a:prstGeom>
        </p:spPr>
      </p:pic>
    </p:spTree>
    <p:extLst>
      <p:ext uri="{BB962C8B-B14F-4D97-AF65-F5344CB8AC3E}">
        <p14:creationId xmlns:p14="http://schemas.microsoft.com/office/powerpoint/2010/main" val="557730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332656"/>
            <a:ext cx="8229600" cy="5976704"/>
          </a:xfrm>
        </p:spPr>
        <p:txBody>
          <a:bodyPr/>
          <a:lstStyle/>
          <a:p>
            <a:pPr marL="137160" indent="0">
              <a:buNone/>
            </a:pPr>
            <a:endParaRPr lang="sl-SI" dirty="0"/>
          </a:p>
          <a:p>
            <a:pPr marL="137160" indent="0">
              <a:buNone/>
            </a:pPr>
            <a:r>
              <a:rPr lang="sl-SI" sz="4000" cap="all" dirty="0" smtClean="0">
                <a:effectLst>
                  <a:outerShdw blurRad="127000" dist="200000" dir="2700000" algn="tl" rotWithShape="0">
                    <a:srgbClr val="000000">
                      <a:alpha val="30000"/>
                    </a:srgbClr>
                  </a:outerShdw>
                </a:effectLst>
                <a:latin typeface="Monotype Corsiva" panose="03010101010201010101" pitchFamily="66" charset="0"/>
              </a:rPr>
              <a:t>                      Postopek</a:t>
            </a:r>
            <a:endParaRPr lang="sl-SI" sz="4000" dirty="0" smtClean="0"/>
          </a:p>
          <a:p>
            <a:pPr marL="137160" indent="0">
              <a:buNone/>
            </a:pPr>
            <a:r>
              <a:rPr lang="sl-SI" dirty="0" smtClean="0"/>
              <a:t>2. Zunanje </a:t>
            </a:r>
            <a:r>
              <a:rPr lang="sl-SI" dirty="0" err="1" smtClean="0"/>
              <a:t>luskoliste</a:t>
            </a:r>
            <a:r>
              <a:rPr lang="sl-SI" dirty="0" smtClean="0"/>
              <a:t> narežemo s škarjami, oziroma s kakšnim drugim ostrim rezilom (na primer nožem).</a:t>
            </a:r>
          </a:p>
          <a:p>
            <a:pPr marL="137160" indent="0">
              <a:buNone/>
            </a:pPr>
            <a:endParaRPr lang="sl-SI" dirty="0"/>
          </a:p>
          <a:p>
            <a:pPr marL="137160" indent="0">
              <a:buNone/>
            </a:pPr>
            <a:r>
              <a:rPr lang="sl-SI" dirty="0" smtClean="0"/>
              <a:t>Delamo lahko v terilnici, krožniku ali šalici.</a:t>
            </a:r>
          </a:p>
        </p:txBody>
      </p:sp>
      <p:grpSp>
        <p:nvGrpSpPr>
          <p:cNvPr id="7" name="Skupina 6"/>
          <p:cNvGrpSpPr/>
          <p:nvPr/>
        </p:nvGrpSpPr>
        <p:grpSpPr>
          <a:xfrm>
            <a:off x="0" y="4437112"/>
            <a:ext cx="9167370" cy="2564904"/>
            <a:chOff x="0" y="4437112"/>
            <a:chExt cx="9167370" cy="2564904"/>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37112"/>
              <a:ext cx="3419872" cy="2564904"/>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98" y="4437112"/>
              <a:ext cx="3419872" cy="2564904"/>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4437112"/>
              <a:ext cx="3419872" cy="2564904"/>
            </a:xfrm>
            <a:prstGeom prst="rect">
              <a:avLst/>
            </a:prstGeom>
          </p:spPr>
        </p:pic>
      </p:grpSp>
      <p:cxnSp>
        <p:nvCxnSpPr>
          <p:cNvPr id="15" name="Raven puščični povezovalnik 14"/>
          <p:cNvCxnSpPr/>
          <p:nvPr/>
        </p:nvCxnSpPr>
        <p:spPr>
          <a:xfrm flipH="1">
            <a:off x="1907704" y="4005064"/>
            <a:ext cx="1512168" cy="1714500"/>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p:cNvCxnSpPr/>
          <p:nvPr/>
        </p:nvCxnSpPr>
        <p:spPr>
          <a:xfrm flipH="1">
            <a:off x="4841776" y="4005064"/>
            <a:ext cx="522312" cy="1584176"/>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Raven puščični povezovalnik 18"/>
          <p:cNvCxnSpPr/>
          <p:nvPr/>
        </p:nvCxnSpPr>
        <p:spPr>
          <a:xfrm>
            <a:off x="7092280" y="4005064"/>
            <a:ext cx="216024" cy="1512168"/>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88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4400" cap="all" dirty="0">
                <a:solidFill>
                  <a:schemeClr val="tx1"/>
                </a:solidFill>
                <a:effectLst>
                  <a:outerShdw blurRad="127000" dist="200000" dir="2700000" algn="tl" rotWithShape="0">
                    <a:srgbClr val="000000">
                      <a:alpha val="30000"/>
                    </a:srgbClr>
                  </a:outerShdw>
                </a:effectLst>
                <a:latin typeface="Monotype Corsiva" panose="03010101010201010101" pitchFamily="66" charset="0"/>
              </a:rPr>
              <a:t>Postopek</a:t>
            </a:r>
            <a:endParaRPr lang="sl-SI" dirty="0"/>
          </a:p>
        </p:txBody>
      </p:sp>
      <p:sp>
        <p:nvSpPr>
          <p:cNvPr id="3" name="Ograda vsebine 2"/>
          <p:cNvSpPr>
            <a:spLocks noGrp="1"/>
          </p:cNvSpPr>
          <p:nvPr>
            <p:ph idx="1"/>
          </p:nvPr>
        </p:nvSpPr>
        <p:spPr/>
        <p:txBody>
          <a:bodyPr/>
          <a:lstStyle/>
          <a:p>
            <a:pPr marL="137160" indent="0">
              <a:buNone/>
            </a:pPr>
            <a:r>
              <a:rPr lang="sl-SI" dirty="0" smtClean="0"/>
              <a:t>3. Ko imamo majhne koščke pripravljene v terilnici oziroma krožniku oziroma skodelici, dodamo malo 96% alkohola etanola. Nato vse dobro stremo in zmešamo. </a:t>
            </a:r>
            <a:endParaRPr lang="sl-SI" dirty="0"/>
          </a:p>
          <a:p>
            <a:pPr marL="137160" indent="0">
              <a:buNone/>
            </a:pPr>
            <a:r>
              <a:rPr lang="sl-SI" dirty="0" smtClean="0"/>
              <a:t>  </a:t>
            </a:r>
            <a:endParaRPr lang="sl-SI" dirty="0"/>
          </a:p>
        </p:txBody>
      </p:sp>
      <p:grpSp>
        <p:nvGrpSpPr>
          <p:cNvPr id="10" name="Skupina 9"/>
          <p:cNvGrpSpPr/>
          <p:nvPr/>
        </p:nvGrpSpPr>
        <p:grpSpPr>
          <a:xfrm>
            <a:off x="1226931" y="3568819"/>
            <a:ext cx="6598432" cy="3293604"/>
            <a:chOff x="0" y="3564396"/>
            <a:chExt cx="6598432" cy="3293604"/>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4396"/>
              <a:ext cx="2123728" cy="1592796"/>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970" y="3564396"/>
              <a:ext cx="2241452" cy="1621010"/>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422" y="3604662"/>
              <a:ext cx="2238010" cy="1580744"/>
            </a:xfrm>
            <a:prstGeom prst="rect">
              <a:avLst/>
            </a:prstGeom>
          </p:spPr>
        </p:pic>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157192"/>
              <a:ext cx="2267744" cy="1700808"/>
            </a:xfrm>
            <a:prstGeom prst="rect">
              <a:avLst/>
            </a:prstGeom>
          </p:spPr>
        </p:pic>
        <p:pic>
          <p:nvPicPr>
            <p:cNvPr id="8" name="Slika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7889" y="5157193"/>
              <a:ext cx="2267743" cy="1700807"/>
            </a:xfrm>
            <a:prstGeom prst="rect">
              <a:avLst/>
            </a:prstGeom>
          </p:spPr>
        </p:pic>
        <p:pic>
          <p:nvPicPr>
            <p:cNvPr id="9" name="Slika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0422" y="5162454"/>
              <a:ext cx="2238010" cy="1695546"/>
            </a:xfrm>
            <a:prstGeom prst="rect">
              <a:avLst/>
            </a:prstGeom>
          </p:spPr>
        </p:pic>
      </p:grpSp>
      <p:cxnSp>
        <p:nvCxnSpPr>
          <p:cNvPr id="12" name="Raven puščični povezovalnik 11"/>
          <p:cNvCxnSpPr/>
          <p:nvPr/>
        </p:nvCxnSpPr>
        <p:spPr>
          <a:xfrm>
            <a:off x="1691680" y="2420888"/>
            <a:ext cx="216024" cy="1800200"/>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Raven puščični povezovalnik 14"/>
          <p:cNvCxnSpPr/>
          <p:nvPr/>
        </p:nvCxnSpPr>
        <p:spPr>
          <a:xfrm>
            <a:off x="4211960" y="2420888"/>
            <a:ext cx="254667" cy="1978569"/>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p:cNvCxnSpPr/>
          <p:nvPr/>
        </p:nvCxnSpPr>
        <p:spPr>
          <a:xfrm flipH="1">
            <a:off x="6876256" y="2420888"/>
            <a:ext cx="72008" cy="1978569"/>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575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h">
  <a:themeElements>
    <a:clrScheme name="Po meri 22">
      <a:dk1>
        <a:sysClr val="windowText" lastClr="000000"/>
      </a:dk1>
      <a:lt1>
        <a:sysClr val="window" lastClr="FFFFFF"/>
      </a:lt1>
      <a:dk2>
        <a:srgbClr val="FF9B9B"/>
      </a:dk2>
      <a:lt2>
        <a:srgbClr val="FF5B5B"/>
      </a:lt2>
      <a:accent1>
        <a:srgbClr val="F9B9C3"/>
      </a:accent1>
      <a:accent2>
        <a:srgbClr val="F795A6"/>
      </a:accent2>
      <a:accent3>
        <a:srgbClr val="FFFF00"/>
      </a:accent3>
      <a:accent4>
        <a:srgbClr val="E3E9BD"/>
      </a:accent4>
      <a:accent5>
        <a:srgbClr val="F795A6"/>
      </a:accent5>
      <a:accent6>
        <a:srgbClr val="FFC000"/>
      </a:accent6>
      <a:hlink>
        <a:srgbClr val="BFBFBF"/>
      </a:hlink>
      <a:folHlink>
        <a:srgbClr val="FFFFFF"/>
      </a:folHlink>
    </a:clrScheme>
    <a:fontScheme name="Vrh">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rh">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408</TotalTime>
  <Words>854</Words>
  <Application>Microsoft Office PowerPoint</Application>
  <PresentationFormat>Diaprojekcija na zaslonu (4:3)</PresentationFormat>
  <Paragraphs>135</Paragraphs>
  <Slides>21</Slides>
  <Notes>0</Notes>
  <HiddenSlides>0</HiddenSlides>
  <MMClips>0</MMClips>
  <ScaleCrop>false</ScaleCrop>
  <HeadingPairs>
    <vt:vector size="4" baseType="variant">
      <vt:variant>
        <vt:lpstr>Tema</vt:lpstr>
      </vt:variant>
      <vt:variant>
        <vt:i4>1</vt:i4>
      </vt:variant>
      <vt:variant>
        <vt:lpstr>Naslovi diapozitivov</vt:lpstr>
      </vt:variant>
      <vt:variant>
        <vt:i4>21</vt:i4>
      </vt:variant>
    </vt:vector>
  </HeadingPairs>
  <TitlesOfParts>
    <vt:vector size="22" baseType="lpstr">
      <vt:lpstr>Vrh</vt:lpstr>
      <vt:lpstr>Kromatografija</vt:lpstr>
      <vt:lpstr>PowerPointova predstavitev</vt:lpstr>
      <vt:lpstr>KROMATOGRAFIJA LUSKOLISTOV</vt:lpstr>
      <vt:lpstr>Potrebujemo</vt:lpstr>
      <vt:lpstr>PowerPointova predstavitev</vt:lpstr>
      <vt:lpstr>PowerPointova predstavitev</vt:lpstr>
      <vt:lpstr>Postopek</vt:lpstr>
      <vt:lpstr>PowerPointova predstavitev</vt:lpstr>
      <vt:lpstr>Postopek</vt:lpstr>
      <vt:lpstr>Postopek</vt:lpstr>
      <vt:lpstr>Postopek</vt:lpstr>
      <vt:lpstr>Postopek</vt:lpstr>
      <vt:lpstr>Rezultati </vt:lpstr>
      <vt:lpstr>PowerPointova predstavitev</vt:lpstr>
      <vt:lpstr>Kromatografija zelenih listov</vt:lpstr>
      <vt:lpstr>Postopek</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Kromatografija</dc:title>
  <dc:creator>Ana Šimac</dc:creator>
  <cp:lastModifiedBy>Učitelj</cp:lastModifiedBy>
  <cp:revision>85</cp:revision>
  <dcterms:created xsi:type="dcterms:W3CDTF">2015-02-18T13:09:00Z</dcterms:created>
  <dcterms:modified xsi:type="dcterms:W3CDTF">2015-09-21T07:08:36Z</dcterms:modified>
</cp:coreProperties>
</file>